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word/document.xml" ContentType="application/vnd.openxmlformats-officedocument.wordprocessingml.document.main+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Pr="000959AC" w:rsidR="00803583" w:rsidP="000227D1" w:rsidRDefault="00E253A2" w14:paraId="404D7F76" w14:textId="10F99E8F">
      <w:pPr>
        <w:jc w:val="center"/>
        <w:rPr>
          <w:rFonts w:ascii="Gill Sans Std ExtraBold" w:hAnsi="Gill Sans Std ExtraBold" w:cstheme="majorHAnsi"/>
          <w:b/>
          <w:color w:val="FFFFFF" w:themeColor="background1"/>
          <w:sz w:val="44"/>
          <w:szCs w:val="44"/>
        </w:rPr>
      </w:pPr>
      <w:bookmarkStart w:name="_GoBack" w:id="0"/>
      <w:bookmarkEnd w:id="0"/>
      <w:r w:rsidRPr="000959AC">
        <w:rPr>
          <w:rFonts w:ascii="Gill Sans Std ExtraBold" w:hAnsi="Gill Sans Std ExtraBold" w:cstheme="majorHAnsi"/>
          <w:b/>
          <w:sz w:val="44"/>
          <w:szCs w:val="44"/>
        </w:rPr>
        <w:t xml:space="preserve">Guidelines for </w:t>
      </w:r>
      <w:r w:rsidR="000227D1">
        <w:rPr>
          <w:rFonts w:ascii="Gill Sans Std ExtraBold" w:hAnsi="Gill Sans Std ExtraBold" w:cstheme="majorHAnsi"/>
          <w:b/>
          <w:sz w:val="44"/>
          <w:szCs w:val="44"/>
        </w:rPr>
        <w:br/>
      </w:r>
      <w:r w:rsidRPr="000959AC">
        <w:rPr>
          <w:rFonts w:ascii="Gill Sans Std ExtraBold" w:hAnsi="Gill Sans Std ExtraBold" w:cstheme="majorHAnsi"/>
          <w:b/>
          <w:color w:val="FFFFFF" w:themeColor="background1"/>
          <w:sz w:val="44"/>
          <w:szCs w:val="44"/>
          <w:highlight w:val="black"/>
        </w:rPr>
        <w:t>Successful Integration</w:t>
      </w:r>
    </w:p>
    <w:p w:rsidRPr="000959AC" w:rsidR="00CD2D39" w:rsidRDefault="00E253A2" w14:paraId="08381A85" w14:textId="53449F7A">
      <w:pPr>
        <w:jc w:val="center"/>
        <w:rPr>
          <w:rFonts w:asciiTheme="majorHAnsi" w:hAnsiTheme="majorHAnsi" w:cstheme="majorHAnsi"/>
          <w:b/>
          <w:sz w:val="48"/>
          <w:szCs w:val="48"/>
          <w:u w:val="single"/>
        </w:rPr>
      </w:pPr>
      <w:r w:rsidRPr="000959AC">
        <w:rPr>
          <w:rFonts w:ascii="Gill Sans Std ExtraBold" w:hAnsi="Gill Sans Std ExtraBold" w:cstheme="majorHAnsi"/>
          <w:b/>
          <w:sz w:val="44"/>
          <w:szCs w:val="44"/>
        </w:rPr>
        <w:t>of Immigrants and Refugees</w:t>
      </w:r>
      <w:r w:rsidR="000227D1">
        <w:rPr>
          <w:rFonts w:ascii="Gill Sans Std ExtraBold" w:hAnsi="Gill Sans Std ExtraBold" w:cstheme="majorHAnsi"/>
          <w:b/>
          <w:sz w:val="44"/>
          <w:szCs w:val="44"/>
        </w:rPr>
        <w:br/>
      </w:r>
      <w:r w:rsidRPr="000959AC" w:rsidR="00A24C28">
        <w:rPr>
          <w:rFonts w:ascii="Gill Sans Std ExtraBold" w:hAnsi="Gill Sans Std ExtraBold" w:cstheme="majorHAnsi"/>
          <w:b/>
          <w:sz w:val="44"/>
          <w:szCs w:val="44"/>
          <w:u w:val="single"/>
        </w:rPr>
        <w:t>legally in the EU</w:t>
      </w:r>
      <w:r w:rsidRPr="000959AC">
        <w:rPr>
          <w:rFonts w:ascii="Gill Sans Std ExtraBold" w:hAnsi="Gill Sans Std ExtraBold" w:cstheme="majorHAnsi"/>
          <w:b/>
          <w:sz w:val="44"/>
          <w:szCs w:val="44"/>
          <w:u w:val="single"/>
        </w:rPr>
        <w:t xml:space="preserve"> </w:t>
      </w:r>
    </w:p>
    <w:p w:rsidRPr="000959AC" w:rsidR="00CD2D39" w:rsidRDefault="00CD2D39" w14:paraId="4E81C618" w14:textId="3A37F3E9">
      <w:pPr>
        <w:jc w:val="center"/>
        <w:rPr>
          <w:rFonts w:asciiTheme="majorHAnsi" w:hAnsiTheme="majorHAnsi" w:cstheme="majorHAnsi"/>
          <w:b/>
          <w:sz w:val="40"/>
          <w:szCs w:val="40"/>
          <w:u w:val="single"/>
        </w:rPr>
      </w:pPr>
    </w:p>
    <w:p w:rsidRPr="000959AC" w:rsidR="00CD2D39" w:rsidP="009F38F7" w:rsidRDefault="00E253A2" w14:paraId="4B029ABC" w14:textId="6B42C7F5">
      <w:pPr>
        <w:spacing w:line="240" w:lineRule="auto"/>
        <w:jc w:val="center"/>
        <w:rPr>
          <w:rFonts w:asciiTheme="majorHAnsi" w:hAnsiTheme="majorHAnsi" w:cstheme="majorHAnsi"/>
          <w:b/>
          <w:sz w:val="40"/>
          <w:szCs w:val="40"/>
        </w:rPr>
      </w:pPr>
      <w:r w:rsidRPr="000959AC">
        <w:rPr>
          <w:rFonts w:asciiTheme="majorHAnsi" w:hAnsiTheme="majorHAnsi" w:cstheme="majorHAnsi"/>
          <w:b/>
          <w:sz w:val="40"/>
          <w:szCs w:val="40"/>
        </w:rPr>
        <w:t xml:space="preserve">Renew Europe CoR </w:t>
      </w:r>
    </w:p>
    <w:p w:rsidRPr="000959AC" w:rsidR="00FA2AEB" w:rsidP="009F38F7" w:rsidRDefault="00E253A2" w14:paraId="5D3752D4" w14:textId="65C4024E">
      <w:pPr>
        <w:spacing w:line="240" w:lineRule="auto"/>
        <w:jc w:val="center"/>
        <w:rPr>
          <w:rFonts w:asciiTheme="majorHAnsi" w:hAnsiTheme="majorHAnsi" w:cstheme="majorHAnsi"/>
          <w:sz w:val="40"/>
          <w:szCs w:val="40"/>
          <w:u w:val="single"/>
        </w:rPr>
      </w:pPr>
      <w:r w:rsidRPr="000959AC">
        <w:rPr>
          <w:rFonts w:asciiTheme="majorHAnsi" w:hAnsiTheme="majorHAnsi" w:cstheme="majorHAnsi"/>
          <w:b/>
          <w:sz w:val="40"/>
          <w:szCs w:val="40"/>
        </w:rPr>
        <w:t>March 2026</w:t>
      </w:r>
    </w:p>
    <w:p w:rsidRPr="000959AC" w:rsidR="00CD2D39" w:rsidRDefault="0005582C" w14:paraId="490242BE" w14:textId="24C6D767">
      <w:pPr>
        <w:rPr>
          <w:rFonts w:asciiTheme="majorHAnsi" w:hAnsiTheme="majorHAnsi" w:cstheme="majorHAnsi"/>
          <w:sz w:val="16"/>
          <w:szCs w:val="16"/>
        </w:rPr>
      </w:pPr>
      <w:r w:rsidRPr="0005582C">
        <w:rPr>
          <w:rFonts w:asciiTheme="majorHAnsi" w:hAnsiTheme="majorHAnsi" w:cstheme="majorHAnsi"/>
          <w:b/>
          <w:noProof/>
          <w:sz w:val="20"/>
          <w:szCs w:val="40"/>
          <w:u w:val="single"/>
          <w:lang w:val="en-US"/>
        </w:rPr>
        <mc:AlternateContent>
          <mc:Choice Requires="wps">
            <w:drawing>
              <wp:anchor distT="0" distB="0" distL="114300" distR="114300" simplePos="0" relativeHeight="251663360" behindDoc="1" locked="0" layoutInCell="0" allowOverlap="1" wp14:editId="57BE45C1" wp14:anchorId="4FF55D6C">
                <wp:simplePos x="0" y="0"/>
                <wp:positionH relativeFrom="page">
                  <wp:posOffset>6846073</wp:posOffset>
                </wp:positionH>
                <wp:positionV relativeFrom="page">
                  <wp:posOffset>9493857</wp:posOffset>
                </wp:positionV>
                <wp:extent cx="667385" cy="41275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738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260E65" w:rsidR="0005582C" w:rsidRDefault="0005582C" w14:paraId="4B13F4E1" w14:textId="77777777">
                            <w:pPr>
                              <w:jc w:val="center"/>
                              <w:rPr>
                                <w:rFonts w:ascii="Arial" w:hAnsi="Arial" w:cs="Arial"/>
                                <w:b/>
                                <w:bCs/>
                                <w:sz w:val="48"/>
                                <w:lang w:val="nl-BE"/>
                              </w:rPr>
                            </w:pPr>
                            <w:r>
                              <w:rPr>
                                <w:rFonts w:ascii="Arial" w:hAnsi="Arial" w:cs="Arial"/>
                                <w:b/>
                                <w:bCs/>
                                <w:sz w:val="48"/>
                                <w:lang w:val="nl-BE"/>
                              </w:rPr>
                              <w:t>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4FF55D6C">
                <v:stroke joinstyle="miter"/>
                <v:path gradientshapeok="t" o:connecttype="rect"/>
              </v:shapetype>
              <v:shape id="Text Box 17" style="position:absolute;margin-left:539.05pt;margin-top:747.55pt;width:52.55pt;height:32.5pt;z-index:-2516531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wiPsuAIAALoFAAAOAAAAZHJzL2Uyb0RvYy54bWysVNtunDAQfa/Uf7D8TrjU7AIKGyXLUlVK&#10;L1LSD/CCWayCTW3vsmnVf+/Y7C3JS9WWB2R7xmfOzBzP9c2+79COKc2lyHF4FWDERCVrLjY5/vpY&#10;eglG2lBR004KluMnpvHN4u2b63HIWCRb2dVMIQAROhuHHLfGDJnv66plPdVXcmACjI1UPTWwVRu/&#10;VnQE9L7zoyCY+aNU9aBkxbSG02Iy4oXDbxpWmc9No5lBXY6Bm3F/5f5r+/cX1zTbKDq0vDrQoH/B&#10;oqdcQNATVEENRVvFX0H1vFJSy8ZcVbL3ZdPwirkcIJsweJHNQ0sH5nKB4ujhVCb9/2CrT7svCvE6&#10;xxGUR9AeevTI9gbdyT0K57Y+46AzcHsYwNHs4Rz67HLVw72svmkk5LKlYsNulZJjy2gN/EJ707+4&#10;OuFoC7IeP8oa4tCtkQ5o36jeFg/KgQAdiDydemO5VHA4m83fJTFGFZhIGM1j1zufZsfLg9LmPZM9&#10;soscK2i9A6e7e20sGZodXWwsIUveda79nXh2AI7TCYSGq9ZmSbhu/kyDdJWsEuKRaLbySFAU3m25&#10;JN6sDOdx8a5YLovwl40bkqzldc2EDXNUVkj+rHMHjU+aOGlLy47XFs5S0mqzXnYK7Sgou3SfKzlY&#10;zm7+cxquCJDLi5TCiAR3UeqVs2TukZLEXjoPEi8I07t0FpCUFOXzlO65YP+eEhpznMZRPGnpTPpF&#10;boH7XudGs54bmB0d73OcnJxoZhW4ErVrraG8m9YXpbD0z6WAdh8b7fRqJTqJ1ezXe0CxIl7L+gmU&#10;qyQoC+QJAw8WrVQ/MBpheORYf99SxTDqPghQfxoSYqeN25B4bt+WurSsLy1UVACVY4PRtFyaaUJt&#10;B8U3LUSa3puQt/BiGu7UfGZ1eGcwIFxSh2FmJ9Dl3nmdR+7iNwAAAP//AwBQSwMEFAAGAAgAAAAh&#10;AJsalsvgAAAADwEAAA8AAABkcnMvZG93bnJldi54bWxMj8FOwzAQRO9I/IO1SNyondKUNMSpEIgr&#10;qIVW4ubG2yQiXkex24S/Z3uC24x2NPumWE+uE2ccQutJQzJTIJAqb1uqNXx+vN5lIEI0ZE3nCTX8&#10;YIB1eX1VmNz6kTZ43sZacAmF3GhoYuxzKUPVoDNh5nskvh394ExkO9TSDmbkctfJuVJL6UxL/KEx&#10;PT43WH1vT07D7u34tV+o9/rFpf3oJyXJraTWtzfT0yOIiFP8C8MFn9GhZKaDP5ENomOvHrKEs6wW&#10;q5TVJZNk93MQB1bpUiUgy0L+31H+AgAA//8DAFBLAQItABQABgAIAAAAIQC2gziS/gAAAOEBAAAT&#10;AAAAAAAAAAAAAAAAAAAAAABbQ29udGVudF9UeXBlc10ueG1sUEsBAi0AFAAGAAgAAAAhADj9If/W&#10;AAAAlAEAAAsAAAAAAAAAAAAAAAAALwEAAF9yZWxzLy5yZWxzUEsBAi0AFAAGAAgAAAAhAK3CI+y4&#10;AgAAugUAAA4AAAAAAAAAAAAAAAAALgIAAGRycy9lMm9Eb2MueG1sUEsBAi0AFAAGAAgAAAAhAJsa&#10;lsvgAAAADwEAAA8AAAAAAAAAAAAAAAAAEgUAAGRycy9kb3ducmV2LnhtbFBLBQYAAAAABAAEAPMA&#10;AAAfBgAAAAA=&#10;">
                <v:textbox>
                  <w:txbxContent>
                    <w:p w:rsidRPr="00260E65" w:rsidR="0005582C" w:rsidRDefault="0005582C" w14:paraId="4B13F4E1" w14:textId="77777777">
                      <w:pPr>
                        <w:jc w:val="center"/>
                        <w:rPr>
                          <w:rFonts w:ascii="Arial" w:hAnsi="Arial" w:cs="Arial"/>
                          <w:b/>
                          <w:bCs/>
                          <w:sz w:val="48"/>
                          <w:lang w:val="nl-BE"/>
                        </w:rPr>
                      </w:pPr>
                      <w:r>
                        <w:rPr>
                          <w:rFonts w:ascii="Arial" w:hAnsi="Arial" w:cs="Arial"/>
                          <w:b/>
                          <w:bCs/>
                          <w:sz w:val="48"/>
                          <w:lang w:val="nl-BE"/>
                        </w:rPr>
                        <w:t>EN</w:t>
                      </w:r>
                    </w:p>
                  </w:txbxContent>
                </v:textbox>
                <w10:wrap anchorx="page" anchory="page"/>
              </v:shape>
            </w:pict>
          </mc:Fallback>
        </mc:AlternateContent>
      </w:r>
    </w:p>
    <w:p w:rsidRPr="000959AC" w:rsidR="00273113" w:rsidP="00646124" w:rsidRDefault="00273113" w14:paraId="20DD2AE7" w14:textId="17B5AF8C">
      <w:pPr>
        <w:jc w:val="center"/>
        <w:rPr>
          <w:rFonts w:asciiTheme="majorHAnsi" w:hAnsiTheme="majorHAnsi" w:cstheme="majorHAnsi"/>
          <w:b/>
          <w:sz w:val="32"/>
          <w:szCs w:val="32"/>
          <w:u w:val="single"/>
        </w:rPr>
      </w:pPr>
      <w:r w:rsidRPr="00D5196C">
        <w:rPr>
          <w:rFonts w:asciiTheme="majorHAnsi" w:hAnsiTheme="majorHAnsi" w:cstheme="majorHAnsi"/>
          <w:b/>
          <w:noProof/>
          <w:sz w:val="32"/>
          <w:szCs w:val="32"/>
          <w:lang w:val="en-US"/>
        </w:rPr>
        <w:drawing>
          <wp:inline distT="0" distB="0" distL="0" distR="0" wp14:anchorId="734AD6A8" wp14:editId="460C1D09">
            <wp:extent cx="4792042" cy="3195249"/>
            <wp:effectExtent l="0" t="0" r="8890" b="5715"/>
            <wp:docPr id="9" name="Picture 9" descr="Holding han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Holding hands"/>
                    <pic:cNvPicPr/>
                  </pic:nvPicPr>
                  <pic:blipFill>
                    <a:blip r:embed="rId8"/>
                    <a:stretch>
                      <a:fillRect/>
                    </a:stretch>
                  </pic:blipFill>
                  <pic:spPr>
                    <a:xfrm>
                      <a:off x="0" y="0"/>
                      <a:ext cx="4799766" cy="3200399"/>
                    </a:xfrm>
                    <a:prstGeom prst="rect">
                      <a:avLst/>
                    </a:prstGeom>
                  </pic:spPr>
                </pic:pic>
              </a:graphicData>
            </a:graphic>
          </wp:inline>
        </w:drawing>
      </w:r>
    </w:p>
    <w:p w:rsidRPr="000959AC" w:rsidR="007834CB" w:rsidP="00980BB3" w:rsidRDefault="0093446A" w14:paraId="651266CF" w14:textId="403C215C">
      <w:pPr>
        <w:ind w:left="709" w:hanging="709"/>
        <w:rPr>
          <w:rFonts w:ascii="Gill Sans Std ExtraBold" w:hAnsi="Gill Sans Std ExtraBold" w:cstheme="majorHAnsi"/>
          <w:b/>
          <w:color w:val="C00000"/>
          <w:sz w:val="36"/>
          <w:szCs w:val="36"/>
        </w:rPr>
      </w:pPr>
      <w:r w:rsidRPr="000959AC">
        <w:rPr>
          <w:rFonts w:ascii="Gill Sans Std ExtraBold" w:hAnsi="Gill Sans Std ExtraBold" w:cstheme="majorHAnsi"/>
          <w:b/>
          <w:sz w:val="28"/>
          <w:szCs w:val="28"/>
        </w:rPr>
        <w:tab/>
      </w:r>
      <w:r w:rsidRPr="000959AC" w:rsidR="007834CB">
        <w:rPr>
          <w:rFonts w:ascii="Gill Sans Std ExtraBold" w:hAnsi="Gill Sans Std ExtraBold" w:cstheme="majorHAnsi"/>
          <w:b/>
          <w:color w:val="C00000"/>
          <w:sz w:val="28"/>
          <w:szCs w:val="28"/>
        </w:rPr>
        <w:t xml:space="preserve">The two </w:t>
      </w:r>
      <w:r w:rsidRPr="000959AC" w:rsidR="007834CB">
        <w:rPr>
          <w:rFonts w:ascii="Gill Sans Std ExtraBold" w:hAnsi="Gill Sans Std ExtraBold" w:cstheme="majorHAnsi"/>
          <w:b/>
          <w:color w:val="FFFFFF" w:themeColor="background1"/>
          <w:sz w:val="28"/>
          <w:szCs w:val="28"/>
          <w:highlight w:val="black"/>
        </w:rPr>
        <w:t>most important</w:t>
      </w:r>
      <w:r w:rsidRPr="000959AC" w:rsidR="007834CB">
        <w:rPr>
          <w:rFonts w:ascii="Gill Sans Std ExtraBold" w:hAnsi="Gill Sans Std ExtraBold" w:cstheme="majorHAnsi"/>
          <w:b/>
          <w:color w:val="C00000"/>
          <w:sz w:val="28"/>
          <w:szCs w:val="28"/>
        </w:rPr>
        <w:t xml:space="preserve"> conditions needed for successful integration are:</w:t>
      </w:r>
    </w:p>
    <w:p w:rsidRPr="000959AC" w:rsidR="007834CB" w:rsidRDefault="0093446A" w14:paraId="076D3D0A" w14:textId="67C3DD8D">
      <w:pPr>
        <w:rPr>
          <w:rFonts w:ascii="Gill Sans Std ExtraBold" w:hAnsi="Gill Sans Std ExtraBold" w:cstheme="majorHAnsi"/>
          <w:b/>
          <w:color w:val="C00000"/>
          <w:sz w:val="28"/>
          <w:szCs w:val="28"/>
        </w:rPr>
      </w:pPr>
      <w:r w:rsidRPr="000959AC">
        <w:rPr>
          <w:rFonts w:ascii="Gill Sans Std ExtraBold" w:hAnsi="Gill Sans Std ExtraBold" w:cstheme="majorHAnsi"/>
          <w:b/>
          <w:color w:val="C00000"/>
          <w:sz w:val="28"/>
          <w:szCs w:val="28"/>
        </w:rPr>
        <w:tab/>
      </w:r>
      <w:r w:rsidRPr="000959AC" w:rsidR="007834CB">
        <w:rPr>
          <w:rFonts w:ascii="Verdana" w:hAnsi="Verdana" w:cstheme="majorHAnsi"/>
          <w:b/>
          <w:color w:val="C00000"/>
          <w:sz w:val="28"/>
          <w:szCs w:val="28"/>
        </w:rPr>
        <w:t>1</w:t>
      </w:r>
      <w:r w:rsidRPr="000959AC" w:rsidR="007834CB">
        <w:rPr>
          <w:rFonts w:ascii="Gill Sans Std ExtraBold" w:hAnsi="Gill Sans Std ExtraBold" w:cstheme="majorHAnsi"/>
          <w:b/>
          <w:color w:val="C00000"/>
          <w:sz w:val="28"/>
          <w:szCs w:val="28"/>
        </w:rPr>
        <w:t xml:space="preserve">. </w:t>
      </w:r>
      <w:r w:rsidRPr="000959AC">
        <w:rPr>
          <w:rFonts w:ascii="Gill Sans Std ExtraBold" w:hAnsi="Gill Sans Std ExtraBold" w:cstheme="majorHAnsi"/>
          <w:b/>
          <w:color w:val="C00000"/>
          <w:sz w:val="28"/>
          <w:szCs w:val="28"/>
        </w:rPr>
        <w:t xml:space="preserve">Committed political </w:t>
      </w:r>
      <w:r w:rsidRPr="000959AC">
        <w:rPr>
          <w:rFonts w:ascii="Gill Sans Std ExtraBold" w:hAnsi="Gill Sans Std ExtraBold" w:cstheme="majorHAnsi"/>
          <w:b/>
          <w:color w:val="FFFFFF" w:themeColor="background1"/>
          <w:sz w:val="28"/>
          <w:szCs w:val="28"/>
          <w:highlight w:val="black"/>
        </w:rPr>
        <w:t>l</w:t>
      </w:r>
      <w:r w:rsidRPr="000959AC" w:rsidR="007834CB">
        <w:rPr>
          <w:rFonts w:ascii="Gill Sans Std ExtraBold" w:hAnsi="Gill Sans Std ExtraBold" w:cstheme="majorHAnsi"/>
          <w:b/>
          <w:color w:val="FFFFFF" w:themeColor="background1"/>
          <w:sz w:val="28"/>
          <w:szCs w:val="28"/>
          <w:highlight w:val="black"/>
        </w:rPr>
        <w:t>eadership</w:t>
      </w:r>
    </w:p>
    <w:p w:rsidRPr="000959AC" w:rsidR="007834CB" w:rsidRDefault="0093446A" w14:paraId="19C1D39F" w14:textId="26D7182A">
      <w:pPr>
        <w:rPr>
          <w:rFonts w:asciiTheme="majorHAnsi" w:hAnsiTheme="majorHAnsi" w:cstheme="majorHAnsi"/>
          <w:b/>
          <w:sz w:val="36"/>
          <w:szCs w:val="36"/>
        </w:rPr>
      </w:pPr>
      <w:r w:rsidRPr="000959AC">
        <w:rPr>
          <w:rFonts w:ascii="Gill Sans Std ExtraBold" w:hAnsi="Gill Sans Std ExtraBold" w:cstheme="majorHAnsi"/>
          <w:b/>
          <w:color w:val="C00000"/>
          <w:sz w:val="28"/>
          <w:szCs w:val="28"/>
        </w:rPr>
        <w:lastRenderedPageBreak/>
        <w:tab/>
      </w:r>
      <w:r w:rsidRPr="000959AC" w:rsidR="007834CB">
        <w:rPr>
          <w:rFonts w:ascii="Gill Sans Std ExtraBold" w:hAnsi="Gill Sans Std ExtraBold" w:cstheme="majorHAnsi"/>
          <w:b/>
          <w:color w:val="C00000"/>
          <w:sz w:val="28"/>
          <w:szCs w:val="28"/>
        </w:rPr>
        <w:t xml:space="preserve">2. A </w:t>
      </w:r>
      <w:r w:rsidRPr="000959AC" w:rsidR="007834CB">
        <w:rPr>
          <w:rFonts w:ascii="Gill Sans Std ExtraBold" w:hAnsi="Gill Sans Std ExtraBold" w:cstheme="majorHAnsi"/>
          <w:b/>
          <w:color w:val="FFFFFF" w:themeColor="background1"/>
          <w:sz w:val="28"/>
          <w:szCs w:val="28"/>
          <w:highlight w:val="black"/>
        </w:rPr>
        <w:t>host</w:t>
      </w:r>
      <w:r w:rsidRPr="000959AC" w:rsidR="007834CB">
        <w:rPr>
          <w:rFonts w:ascii="Gill Sans Std ExtraBold" w:hAnsi="Gill Sans Std ExtraBold" w:cstheme="majorHAnsi"/>
          <w:b/>
          <w:color w:val="FFFFFF" w:themeColor="background1"/>
          <w:sz w:val="28"/>
          <w:szCs w:val="28"/>
        </w:rPr>
        <w:t xml:space="preserve"> </w:t>
      </w:r>
      <w:r w:rsidRPr="000959AC" w:rsidR="007834CB">
        <w:rPr>
          <w:rFonts w:ascii="Gill Sans Std ExtraBold" w:hAnsi="Gill Sans Std ExtraBold" w:cstheme="majorHAnsi"/>
          <w:b/>
          <w:color w:val="C00000"/>
          <w:sz w:val="28"/>
          <w:szCs w:val="28"/>
        </w:rPr>
        <w:t xml:space="preserve">population that is </w:t>
      </w:r>
      <w:r w:rsidRPr="000959AC" w:rsidR="007834CB">
        <w:rPr>
          <w:rFonts w:ascii="Gill Sans Std ExtraBold" w:hAnsi="Gill Sans Std ExtraBold" w:cstheme="majorHAnsi"/>
          <w:b/>
          <w:color w:val="FFFFFF" w:themeColor="background1"/>
          <w:sz w:val="28"/>
          <w:szCs w:val="28"/>
          <w:highlight w:val="black"/>
        </w:rPr>
        <w:t>actively involved</w:t>
      </w:r>
      <w:r w:rsidRPr="000959AC" w:rsidR="007834CB">
        <w:rPr>
          <w:rFonts w:ascii="Gill Sans Std ExtraBold" w:hAnsi="Gill Sans Std ExtraBold" w:cstheme="majorHAnsi"/>
          <w:b/>
          <w:sz w:val="36"/>
          <w:szCs w:val="36"/>
        </w:rPr>
        <w:br w:type="page"/>
      </w:r>
    </w:p>
    <w:p w:rsidRPr="000959AC" w:rsidR="00CE50D3" w:rsidP="00646124" w:rsidRDefault="00CE50D3" w14:paraId="3C9D5F72" w14:textId="77777777">
      <w:pPr>
        <w:jc w:val="center"/>
        <w:rPr>
          <w:rFonts w:ascii="Verdana" w:hAnsi="Verdana" w:cstheme="majorHAnsi"/>
          <w:b/>
          <w:color w:val="FFFFFF" w:themeColor="background1"/>
          <w:sz w:val="32"/>
          <w:szCs w:val="32"/>
          <w:highlight w:val="black"/>
          <w:u w:val="single"/>
        </w:rPr>
      </w:pPr>
    </w:p>
    <w:p w:rsidRPr="000959AC" w:rsidR="00646124" w:rsidP="00646124" w:rsidRDefault="00803583" w14:paraId="41AE11FE" w14:textId="5DD899D1">
      <w:pPr>
        <w:jc w:val="center"/>
        <w:rPr>
          <w:rFonts w:ascii="Gill Sans Std ExtraBold" w:hAnsi="Gill Sans Std ExtraBold" w:cstheme="majorHAnsi"/>
          <w:sz w:val="36"/>
          <w:szCs w:val="36"/>
          <w:u w:val="single"/>
        </w:rPr>
      </w:pPr>
      <w:r w:rsidRPr="000959AC">
        <w:rPr>
          <w:rFonts w:ascii="Verdana" w:hAnsi="Verdana" w:cstheme="majorHAnsi"/>
          <w:b/>
          <w:color w:val="FFFFFF" w:themeColor="background1"/>
          <w:sz w:val="32"/>
          <w:szCs w:val="32"/>
          <w:highlight w:val="black"/>
          <w:u w:val="single"/>
        </w:rPr>
        <w:t>1</w:t>
      </w:r>
      <w:r w:rsidRPr="000959AC">
        <w:rPr>
          <w:rFonts w:ascii="Gill Sans Std ExtraBold" w:hAnsi="Gill Sans Std ExtraBold" w:cstheme="majorHAnsi"/>
          <w:b/>
          <w:color w:val="FFFFFF" w:themeColor="background1"/>
          <w:sz w:val="32"/>
          <w:szCs w:val="32"/>
          <w:highlight w:val="black"/>
          <w:u w:val="single"/>
        </w:rPr>
        <w:t xml:space="preserve">. </w:t>
      </w:r>
      <w:r w:rsidRPr="000959AC" w:rsidR="003D567D">
        <w:rPr>
          <w:rFonts w:ascii="Gill Sans Std ExtraBold" w:hAnsi="Gill Sans Std ExtraBold" w:cstheme="majorHAnsi"/>
          <w:b/>
          <w:color w:val="FFFFFF" w:themeColor="background1"/>
          <w:sz w:val="32"/>
          <w:szCs w:val="32"/>
          <w:highlight w:val="black"/>
          <w:u w:val="single"/>
        </w:rPr>
        <w:t>Leadership:</w:t>
      </w:r>
      <w:r w:rsidRPr="000959AC" w:rsidR="003D567D">
        <w:rPr>
          <w:rFonts w:ascii="Gill Sans Std ExtraBold" w:hAnsi="Gill Sans Std ExtraBold" w:cstheme="majorHAnsi"/>
          <w:b/>
          <w:color w:val="C00000"/>
          <w:sz w:val="32"/>
          <w:szCs w:val="32"/>
          <w:u w:val="single"/>
        </w:rPr>
        <w:t xml:space="preserve"> </w:t>
      </w:r>
      <w:r w:rsidRPr="000959AC" w:rsidR="00646124">
        <w:rPr>
          <w:rFonts w:ascii="Gill Sans Std ExtraBold" w:hAnsi="Gill Sans Std ExtraBold" w:cstheme="majorHAnsi"/>
          <w:b/>
          <w:color w:val="C00000"/>
          <w:sz w:val="32"/>
          <w:szCs w:val="32"/>
          <w:u w:val="single"/>
        </w:rPr>
        <w:t>Practical Recommendations</w:t>
      </w:r>
      <w:r w:rsidR="000227D1">
        <w:rPr>
          <w:rFonts w:ascii="Gill Sans Std ExtraBold" w:hAnsi="Gill Sans Std ExtraBold" w:cstheme="majorHAnsi"/>
          <w:b/>
          <w:color w:val="C00000"/>
          <w:sz w:val="32"/>
          <w:szCs w:val="32"/>
        </w:rPr>
        <w:t xml:space="preserve"> </w:t>
      </w:r>
      <w:r w:rsidRPr="000959AC" w:rsidR="00941221">
        <w:rPr>
          <w:rFonts w:ascii="Gill Sans Std ExtraBold" w:hAnsi="Gill Sans Std ExtraBold" w:cstheme="majorHAnsi"/>
          <w:b/>
          <w:color w:val="C00000"/>
          <w:sz w:val="32"/>
          <w:szCs w:val="32"/>
          <w:u w:val="single"/>
        </w:rPr>
        <w:t xml:space="preserve">for </w:t>
      </w:r>
      <w:r w:rsidRPr="000959AC" w:rsidR="00646124">
        <w:rPr>
          <w:rFonts w:ascii="Gill Sans Std ExtraBold" w:hAnsi="Gill Sans Std ExtraBold" w:cstheme="majorHAnsi"/>
          <w:b/>
          <w:color w:val="C00000"/>
          <w:sz w:val="32"/>
          <w:szCs w:val="32"/>
          <w:u w:val="single"/>
        </w:rPr>
        <w:t>Local Leaders</w:t>
      </w:r>
    </w:p>
    <w:p w:rsidRPr="000959AC" w:rsidR="00E612E2" w:rsidP="00646124" w:rsidRDefault="00E612E2" w14:paraId="3966CE3D" w14:textId="77777777">
      <w:pPr>
        <w:rPr>
          <w:rFonts w:asciiTheme="majorHAnsi" w:hAnsiTheme="majorHAnsi" w:cstheme="majorHAnsi"/>
          <w:i/>
          <w:iCs/>
          <w:sz w:val="28"/>
          <w:szCs w:val="28"/>
        </w:rPr>
      </w:pPr>
    </w:p>
    <w:p w:rsidRPr="000959AC" w:rsidR="00646124" w:rsidP="00646124" w:rsidRDefault="00273113" w14:paraId="280B16FD" w14:textId="021C5DE3">
      <w:pPr>
        <w:rPr>
          <w:rFonts w:asciiTheme="majorHAnsi" w:hAnsiTheme="majorHAnsi" w:cstheme="majorHAnsi"/>
          <w:i/>
          <w:iCs/>
          <w:sz w:val="28"/>
          <w:szCs w:val="28"/>
        </w:rPr>
      </w:pPr>
      <w:r w:rsidRPr="00D5196C">
        <w:rPr>
          <w:rFonts w:asciiTheme="majorHAnsi" w:hAnsiTheme="majorHAnsi" w:cstheme="majorHAnsi"/>
          <w:i/>
          <w:iCs/>
          <w:noProof/>
          <w:sz w:val="28"/>
          <w:szCs w:val="28"/>
          <w:lang w:val="en-US"/>
        </w:rPr>
        <w:drawing>
          <wp:anchor distT="0" distB="0" distL="114300" distR="114300" simplePos="0" relativeHeight="251658240" behindDoc="0" locked="0" layoutInCell="1" allowOverlap="1" wp14:editId="3229A143" wp14:anchorId="69070FD6">
            <wp:simplePos x="0" y="0"/>
            <wp:positionH relativeFrom="column">
              <wp:posOffset>0</wp:posOffset>
            </wp:positionH>
            <wp:positionV relativeFrom="paragraph">
              <wp:posOffset>1905</wp:posOffset>
            </wp:positionV>
            <wp:extent cx="427566" cy="641350"/>
            <wp:effectExtent l="19050" t="19050" r="10795" b="25400"/>
            <wp:wrapSquare wrapText="bothSides"/>
            <wp:docPr id="11" name="Picture 11" descr="Stopwatch with time motion bl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Stopwatch with time motion blur"/>
                    <pic:cNvPicPr/>
                  </pic:nvPicPr>
                  <pic:blipFill>
                    <a:blip r:embed="rId9"/>
                    <a:stretch>
                      <a:fillRect/>
                    </a:stretch>
                  </pic:blipFill>
                  <pic:spPr>
                    <a:xfrm>
                      <a:off x="0" y="0"/>
                      <a:ext cx="427566" cy="641350"/>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0959AC" w:rsidR="00CD2D39">
        <w:rPr>
          <w:rFonts w:asciiTheme="majorHAnsi" w:hAnsiTheme="majorHAnsi" w:cstheme="majorHAnsi"/>
          <w:i/>
          <w:iCs/>
          <w:sz w:val="28"/>
          <w:szCs w:val="28"/>
        </w:rPr>
        <w:tab/>
      </w:r>
      <w:r w:rsidRPr="000959AC" w:rsidR="00646124">
        <w:rPr>
          <w:rFonts w:asciiTheme="majorHAnsi" w:hAnsiTheme="majorHAnsi" w:cstheme="majorHAnsi"/>
          <w:i/>
          <w:iCs/>
          <w:sz w:val="36"/>
          <w:szCs w:val="36"/>
        </w:rPr>
        <w:t>Short-Term Actions (0–12 Months)</w:t>
      </w:r>
    </w:p>
    <w:p w:rsidRPr="000959AC" w:rsidR="00273113" w:rsidP="00646124" w:rsidRDefault="00273113" w14:paraId="01D10832" w14:textId="77777777">
      <w:pPr>
        <w:rPr>
          <w:rFonts w:ascii="Segoe UI Emoji" w:hAnsi="Segoe UI Emoji" w:cs="Segoe UI Emoji"/>
          <w:sz w:val="28"/>
          <w:szCs w:val="28"/>
        </w:rPr>
      </w:pPr>
    </w:p>
    <w:p w:rsidRPr="000959AC" w:rsidR="00273113" w:rsidP="0019521B" w:rsidRDefault="00646124" w14:paraId="55E89DBC" w14:textId="489145E2">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Launch a </w:t>
      </w:r>
      <w:r w:rsidRPr="00980BB3" w:rsidR="00F3611E">
        <w:rPr>
          <w:rFonts w:eastAsia="Times New Roman" w:asciiTheme="majorHAnsi" w:hAnsiTheme="majorHAnsi" w:cstheme="majorHAnsi"/>
          <w:sz w:val="28"/>
          <w:szCs w:val="28"/>
        </w:rPr>
        <w:t>‘</w:t>
      </w:r>
      <w:r w:rsidRPr="000959AC">
        <w:rPr>
          <w:rFonts w:asciiTheme="majorHAnsi" w:hAnsiTheme="majorHAnsi" w:cstheme="majorHAnsi"/>
          <w:sz w:val="28"/>
          <w:szCs w:val="28"/>
        </w:rPr>
        <w:t>Welcome Ambassador</w:t>
      </w:r>
      <w:r w:rsidRPr="00980BB3" w:rsidR="00F3611E">
        <w:rPr>
          <w:rFonts w:eastAsia="Times New Roman" w:asciiTheme="majorHAnsi" w:hAnsiTheme="majorHAnsi" w:cstheme="majorHAnsi"/>
          <w:sz w:val="28"/>
          <w:szCs w:val="28"/>
        </w:rPr>
        <w:t>’</w:t>
      </w:r>
      <w:r w:rsidRPr="000959AC">
        <w:rPr>
          <w:rFonts w:asciiTheme="majorHAnsi" w:hAnsiTheme="majorHAnsi" w:cstheme="majorHAnsi"/>
          <w:sz w:val="28"/>
          <w:szCs w:val="28"/>
        </w:rPr>
        <w:t xml:space="preserve"> programme </w:t>
      </w:r>
      <w:r w:rsidRPr="000959AC" w:rsidR="00CD2D39">
        <w:rPr>
          <w:rFonts w:asciiTheme="majorHAnsi" w:hAnsiTheme="majorHAnsi" w:cstheme="majorHAnsi"/>
          <w:sz w:val="28"/>
          <w:szCs w:val="28"/>
        </w:rPr>
        <w:t>in which local citizens volunteer to meet and guide one or more immigrants over a period of time, giving advice on customs, simple administrative procedures, basic language assistance, meeting other local citizens</w:t>
      </w:r>
      <w:r w:rsidRPr="000959AC">
        <w:rPr>
          <w:rFonts w:asciiTheme="majorHAnsi" w:hAnsiTheme="majorHAnsi" w:cstheme="majorHAnsi"/>
          <w:sz w:val="28"/>
          <w:szCs w:val="28"/>
        </w:rPr>
        <w:t xml:space="preserve">. </w:t>
      </w:r>
      <w:r w:rsidRPr="000959AC" w:rsidR="007457A7">
        <w:rPr>
          <w:rFonts w:asciiTheme="majorHAnsi" w:hAnsiTheme="majorHAnsi" w:cstheme="majorHAnsi"/>
          <w:sz w:val="28"/>
          <w:szCs w:val="28"/>
        </w:rPr>
        <w:t xml:space="preserve">This reduces isolation. </w:t>
      </w:r>
      <w:r w:rsidRPr="000959AC" w:rsidR="009F4F12">
        <w:rPr>
          <w:rFonts w:asciiTheme="majorHAnsi" w:hAnsiTheme="majorHAnsi" w:cstheme="majorHAnsi"/>
          <w:sz w:val="28"/>
          <w:szCs w:val="28"/>
        </w:rPr>
        <w:t>Train the volunteers and offer them certificates in recognition of their training.</w:t>
      </w:r>
    </w:p>
    <w:p w:rsidRPr="000959AC" w:rsidR="009F4F12" w:rsidP="0019521B" w:rsidRDefault="00646124" w14:paraId="773DFF2E" w14:textId="77777777">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Create a one-stop integration hub </w:t>
      </w:r>
      <w:r w:rsidRPr="000959AC" w:rsidR="007834CB">
        <w:rPr>
          <w:rFonts w:asciiTheme="majorHAnsi" w:hAnsiTheme="majorHAnsi" w:cstheme="majorHAnsi"/>
          <w:sz w:val="28"/>
          <w:szCs w:val="28"/>
        </w:rPr>
        <w:t xml:space="preserve">offering </w:t>
      </w:r>
      <w:r w:rsidRPr="000959AC" w:rsidR="0093446A">
        <w:rPr>
          <w:rFonts w:asciiTheme="majorHAnsi" w:hAnsiTheme="majorHAnsi" w:cstheme="majorHAnsi"/>
          <w:sz w:val="28"/>
          <w:szCs w:val="28"/>
        </w:rPr>
        <w:t xml:space="preserve">newcomers: </w:t>
      </w:r>
    </w:p>
    <w:p w:rsidRPr="00980BB3" w:rsidR="009F4F12" w:rsidP="00980BB3" w:rsidRDefault="0093446A" w14:paraId="467CCF46" w14:textId="0832C379">
      <w:pPr>
        <w:pStyle w:val="ListParagraph"/>
        <w:numPr>
          <w:ilvl w:val="0"/>
          <w:numId w:val="38"/>
        </w:numPr>
        <w:ind w:left="993" w:hanging="426"/>
        <w:jc w:val="both"/>
        <w:rPr>
          <w:rFonts w:asciiTheme="majorHAnsi" w:hAnsiTheme="majorHAnsi" w:cstheme="majorHAnsi"/>
          <w:sz w:val="28"/>
          <w:szCs w:val="28"/>
        </w:rPr>
      </w:pPr>
      <w:r w:rsidRPr="00980BB3">
        <w:rPr>
          <w:rFonts w:asciiTheme="majorHAnsi" w:hAnsiTheme="majorHAnsi" w:cstheme="majorHAnsi"/>
          <w:sz w:val="28"/>
          <w:szCs w:val="28"/>
        </w:rPr>
        <w:t xml:space="preserve">information about their responsibilities and their rights according to local, regional, national and European law; </w:t>
      </w:r>
    </w:p>
    <w:p w:rsidRPr="00980BB3" w:rsidR="009F4F12" w:rsidP="00980BB3" w:rsidRDefault="0093446A" w14:paraId="56A3B25E" w14:textId="1E81C0AA">
      <w:pPr>
        <w:pStyle w:val="ListParagraph"/>
        <w:numPr>
          <w:ilvl w:val="0"/>
          <w:numId w:val="38"/>
        </w:numPr>
        <w:ind w:left="993" w:hanging="426"/>
        <w:jc w:val="both"/>
        <w:rPr>
          <w:rFonts w:asciiTheme="majorHAnsi" w:hAnsiTheme="majorHAnsi" w:cstheme="majorHAnsi"/>
          <w:sz w:val="28"/>
          <w:szCs w:val="28"/>
        </w:rPr>
      </w:pPr>
      <w:r w:rsidRPr="00980BB3">
        <w:rPr>
          <w:rFonts w:asciiTheme="majorHAnsi" w:hAnsiTheme="majorHAnsi" w:cstheme="majorHAnsi"/>
          <w:sz w:val="28"/>
          <w:szCs w:val="28"/>
        </w:rPr>
        <w:t>language courses</w:t>
      </w:r>
      <w:r w:rsidRPr="00980BB3" w:rsidR="007D7CFE">
        <w:rPr>
          <w:rFonts w:asciiTheme="majorHAnsi" w:hAnsiTheme="majorHAnsi" w:cstheme="majorHAnsi"/>
          <w:sz w:val="28"/>
          <w:szCs w:val="28"/>
        </w:rPr>
        <w:t xml:space="preserve"> – </w:t>
      </w:r>
      <w:r w:rsidRPr="00980BB3" w:rsidR="009D1F44">
        <w:rPr>
          <w:rFonts w:asciiTheme="majorHAnsi" w:hAnsiTheme="majorHAnsi" w:cstheme="majorHAnsi"/>
          <w:sz w:val="28"/>
          <w:szCs w:val="28"/>
        </w:rPr>
        <w:t xml:space="preserve">focus on conversational language for daily life; </w:t>
      </w:r>
      <w:r w:rsidRPr="00980BB3" w:rsidR="007D7CFE">
        <w:rPr>
          <w:rFonts w:asciiTheme="majorHAnsi" w:hAnsiTheme="majorHAnsi" w:cstheme="majorHAnsi"/>
          <w:sz w:val="28"/>
          <w:szCs w:val="28"/>
        </w:rPr>
        <w:t>consider level of digital skills of the newcomer;</w:t>
      </w:r>
      <w:r w:rsidRPr="00980BB3">
        <w:rPr>
          <w:rFonts w:asciiTheme="majorHAnsi" w:hAnsiTheme="majorHAnsi" w:cstheme="majorHAnsi"/>
          <w:sz w:val="28"/>
          <w:szCs w:val="28"/>
        </w:rPr>
        <w:t xml:space="preserve"> </w:t>
      </w:r>
    </w:p>
    <w:p w:rsidRPr="00980BB3" w:rsidR="009F4F12" w:rsidP="00980BB3" w:rsidRDefault="0093446A" w14:paraId="24465AFD" w14:textId="72C90D13">
      <w:pPr>
        <w:pStyle w:val="ListParagraph"/>
        <w:numPr>
          <w:ilvl w:val="0"/>
          <w:numId w:val="38"/>
        </w:numPr>
        <w:ind w:left="993" w:hanging="426"/>
        <w:jc w:val="both"/>
        <w:rPr>
          <w:rFonts w:asciiTheme="majorHAnsi" w:hAnsiTheme="majorHAnsi" w:cstheme="majorHAnsi"/>
          <w:sz w:val="28"/>
          <w:szCs w:val="28"/>
        </w:rPr>
      </w:pPr>
      <w:r w:rsidRPr="00980BB3">
        <w:rPr>
          <w:rFonts w:asciiTheme="majorHAnsi" w:hAnsiTheme="majorHAnsi" w:cstheme="majorHAnsi"/>
          <w:sz w:val="28"/>
          <w:szCs w:val="28"/>
        </w:rPr>
        <w:t>administrative support (residency, healthcare access, diploma recognition, etc</w:t>
      </w:r>
      <w:r w:rsidRPr="00980BB3" w:rsidR="00C27688">
        <w:rPr>
          <w:rFonts w:asciiTheme="majorHAnsi" w:hAnsiTheme="majorHAnsi" w:cstheme="majorHAnsi"/>
          <w:sz w:val="28"/>
          <w:szCs w:val="28"/>
        </w:rPr>
        <w:t>.</w:t>
      </w:r>
      <w:r w:rsidRPr="00980BB3">
        <w:rPr>
          <w:rFonts w:asciiTheme="majorHAnsi" w:hAnsiTheme="majorHAnsi" w:cstheme="majorHAnsi"/>
          <w:sz w:val="28"/>
          <w:szCs w:val="28"/>
        </w:rPr>
        <w:t xml:space="preserve">); </w:t>
      </w:r>
    </w:p>
    <w:p w:rsidRPr="00980BB3" w:rsidR="00273113" w:rsidP="00980BB3" w:rsidRDefault="0093446A" w14:paraId="6266A384" w14:textId="26079182">
      <w:pPr>
        <w:pStyle w:val="ListParagraph"/>
        <w:numPr>
          <w:ilvl w:val="0"/>
          <w:numId w:val="38"/>
        </w:numPr>
        <w:ind w:left="993" w:hanging="426"/>
        <w:jc w:val="both"/>
        <w:rPr>
          <w:rFonts w:asciiTheme="majorHAnsi" w:hAnsiTheme="majorHAnsi" w:cstheme="majorHAnsi"/>
          <w:sz w:val="28"/>
          <w:szCs w:val="28"/>
        </w:rPr>
      </w:pPr>
      <w:r w:rsidRPr="00980BB3">
        <w:rPr>
          <w:rFonts w:asciiTheme="majorHAnsi" w:hAnsiTheme="majorHAnsi" w:cstheme="majorHAnsi"/>
          <w:sz w:val="28"/>
          <w:szCs w:val="28"/>
        </w:rPr>
        <w:t xml:space="preserve">CV workshops and </w:t>
      </w:r>
      <w:r w:rsidRPr="00980BB3" w:rsidR="009F4F12">
        <w:rPr>
          <w:rFonts w:asciiTheme="majorHAnsi" w:hAnsiTheme="majorHAnsi" w:cstheme="majorHAnsi"/>
          <w:sz w:val="28"/>
          <w:szCs w:val="28"/>
        </w:rPr>
        <w:t>information about job opportunities</w:t>
      </w:r>
      <w:r w:rsidRPr="00980BB3" w:rsidR="00646124">
        <w:rPr>
          <w:rFonts w:asciiTheme="majorHAnsi" w:hAnsiTheme="majorHAnsi" w:cstheme="majorHAnsi"/>
          <w:sz w:val="28"/>
          <w:szCs w:val="28"/>
        </w:rPr>
        <w:t xml:space="preserve">. </w:t>
      </w:r>
    </w:p>
    <w:p w:rsidRPr="000959AC" w:rsidR="009A5508" w:rsidP="0019521B" w:rsidRDefault="00646124" w14:paraId="77F512F1" w14:textId="051041E5">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Partner with local employers</w:t>
      </w:r>
      <w:r w:rsidRPr="000959AC" w:rsidR="009A5508">
        <w:rPr>
          <w:rFonts w:asciiTheme="majorHAnsi" w:hAnsiTheme="majorHAnsi" w:cstheme="majorHAnsi"/>
          <w:sz w:val="28"/>
          <w:szCs w:val="28"/>
        </w:rPr>
        <w:t xml:space="preserve"> (private and public)</w:t>
      </w:r>
      <w:r w:rsidRPr="000959AC">
        <w:rPr>
          <w:rFonts w:asciiTheme="majorHAnsi" w:hAnsiTheme="majorHAnsi" w:cstheme="majorHAnsi"/>
          <w:sz w:val="28"/>
          <w:szCs w:val="28"/>
        </w:rPr>
        <w:t xml:space="preserve"> to offer internships for immigrants. </w:t>
      </w:r>
      <w:r w:rsidRPr="000959AC" w:rsidR="009A5508">
        <w:rPr>
          <w:rFonts w:asciiTheme="majorHAnsi" w:hAnsiTheme="majorHAnsi" w:cstheme="majorHAnsi"/>
          <w:sz w:val="28"/>
          <w:szCs w:val="28"/>
        </w:rPr>
        <w:t>Business leaders are often key allies in facilitating successful integration.</w:t>
      </w:r>
    </w:p>
    <w:p w:rsidRPr="000959AC" w:rsidR="00E612E2" w:rsidP="009D1F44" w:rsidRDefault="00646124" w14:paraId="4C7DB35D" w14:textId="6848F834">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Organise </w:t>
      </w:r>
      <w:r w:rsidRPr="000959AC" w:rsidR="009F4F12">
        <w:rPr>
          <w:rFonts w:asciiTheme="majorHAnsi" w:hAnsiTheme="majorHAnsi" w:cstheme="majorHAnsi"/>
          <w:sz w:val="28"/>
          <w:szCs w:val="28"/>
        </w:rPr>
        <w:t>regular</w:t>
      </w:r>
      <w:r w:rsidRPr="000959AC">
        <w:rPr>
          <w:rFonts w:asciiTheme="majorHAnsi" w:hAnsiTheme="majorHAnsi" w:cstheme="majorHAnsi"/>
          <w:sz w:val="28"/>
          <w:szCs w:val="28"/>
        </w:rPr>
        <w:t xml:space="preserve"> public forums</w:t>
      </w:r>
      <w:r w:rsidRPr="000959AC" w:rsidR="009F4F12">
        <w:rPr>
          <w:rFonts w:asciiTheme="majorHAnsi" w:hAnsiTheme="majorHAnsi" w:cstheme="majorHAnsi"/>
          <w:sz w:val="28"/>
          <w:szCs w:val="28"/>
        </w:rPr>
        <w:t xml:space="preserve"> with the host population</w:t>
      </w:r>
      <w:r w:rsidRPr="000959AC">
        <w:rPr>
          <w:rFonts w:asciiTheme="majorHAnsi" w:hAnsiTheme="majorHAnsi" w:cstheme="majorHAnsi"/>
          <w:sz w:val="28"/>
          <w:szCs w:val="28"/>
        </w:rPr>
        <w:t xml:space="preserve"> to discuss</w:t>
      </w:r>
      <w:r w:rsidRPr="000959AC" w:rsidR="009F4F12">
        <w:rPr>
          <w:rFonts w:asciiTheme="majorHAnsi" w:hAnsiTheme="majorHAnsi" w:cstheme="majorHAnsi"/>
          <w:sz w:val="28"/>
          <w:szCs w:val="28"/>
        </w:rPr>
        <w:t xml:space="preserve"> the opportunities, the progress and the challenges of</w:t>
      </w:r>
      <w:r w:rsidRPr="000959AC">
        <w:rPr>
          <w:rFonts w:asciiTheme="majorHAnsi" w:hAnsiTheme="majorHAnsi" w:cstheme="majorHAnsi"/>
          <w:sz w:val="28"/>
          <w:szCs w:val="28"/>
        </w:rPr>
        <w:t xml:space="preserve"> integration progress (</w:t>
      </w:r>
      <w:r w:rsidRPr="000959AC" w:rsidR="009F4F12">
        <w:rPr>
          <w:rFonts w:asciiTheme="majorHAnsi" w:hAnsiTheme="majorHAnsi" w:cstheme="majorHAnsi"/>
          <w:sz w:val="28"/>
          <w:szCs w:val="28"/>
        </w:rPr>
        <w:t>e.g. every 3 months</w:t>
      </w:r>
      <w:r w:rsidRPr="000959AC">
        <w:rPr>
          <w:rFonts w:asciiTheme="majorHAnsi" w:hAnsiTheme="majorHAnsi" w:cstheme="majorHAnsi"/>
          <w:sz w:val="28"/>
          <w:szCs w:val="28"/>
        </w:rPr>
        <w:t xml:space="preserve">). </w:t>
      </w:r>
      <w:r w:rsidRPr="000959AC" w:rsidR="00E612E2">
        <w:rPr>
          <w:rFonts w:asciiTheme="majorHAnsi" w:hAnsiTheme="majorHAnsi" w:cstheme="majorHAnsi"/>
          <w:sz w:val="28"/>
          <w:szCs w:val="28"/>
        </w:rPr>
        <w:t>Involve the local media.</w:t>
      </w:r>
      <w:r w:rsidRPr="000959AC" w:rsidR="00E612E2">
        <w:rPr>
          <w:rFonts w:asciiTheme="majorHAnsi" w:hAnsiTheme="majorHAnsi" w:cstheme="majorHAnsi"/>
          <w:sz w:val="28"/>
          <w:szCs w:val="28"/>
        </w:rPr>
        <w:br w:type="page"/>
      </w:r>
    </w:p>
    <w:p w:rsidRPr="000959AC" w:rsidR="00646124" w:rsidP="00646124" w:rsidRDefault="00646124" w14:paraId="5EF37C86" w14:textId="77777777">
      <w:pPr>
        <w:rPr>
          <w:rFonts w:asciiTheme="majorHAnsi" w:hAnsiTheme="majorHAnsi" w:cstheme="majorHAnsi"/>
          <w:sz w:val="28"/>
          <w:szCs w:val="28"/>
        </w:rPr>
      </w:pPr>
    </w:p>
    <w:p w:rsidRPr="000959AC" w:rsidR="00646124" w:rsidP="00646124" w:rsidRDefault="009F4F12" w14:paraId="0D56CD41" w14:textId="61FD2188">
      <w:pPr>
        <w:rPr>
          <w:rFonts w:asciiTheme="majorHAnsi" w:hAnsiTheme="majorHAnsi" w:cstheme="majorHAnsi"/>
          <w:i/>
          <w:iCs/>
          <w:sz w:val="36"/>
          <w:szCs w:val="36"/>
        </w:rPr>
      </w:pPr>
      <w:r w:rsidRPr="00980BB3">
        <w:rPr>
          <w:rFonts w:asciiTheme="majorHAnsi" w:hAnsiTheme="majorHAnsi" w:cstheme="majorHAnsi"/>
          <w:i/>
          <w:iCs/>
          <w:noProof/>
          <w:sz w:val="36"/>
          <w:szCs w:val="36"/>
          <w:lang w:val="en-US"/>
        </w:rPr>
        <w:drawing>
          <wp:anchor distT="0" distB="0" distL="114300" distR="114300" simplePos="0" relativeHeight="251659264" behindDoc="0" locked="0" layoutInCell="1" allowOverlap="1" wp14:editId="21C5EE59" wp14:anchorId="4EADAE48">
            <wp:simplePos x="0" y="0"/>
            <wp:positionH relativeFrom="column">
              <wp:posOffset>19050</wp:posOffset>
            </wp:positionH>
            <wp:positionV relativeFrom="paragraph">
              <wp:posOffset>15875</wp:posOffset>
            </wp:positionV>
            <wp:extent cx="984250" cy="659356"/>
            <wp:effectExtent l="19050" t="19050" r="25400" b="26670"/>
            <wp:wrapSquare wrapText="bothSides"/>
            <wp:docPr id="13" name="Picture 13" descr="Hourglass and a calen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Hourglass and a calendar"/>
                    <pic:cNvPicPr/>
                  </pic:nvPicPr>
                  <pic:blipFill>
                    <a:blip r:embed="rId10"/>
                    <a:stretch>
                      <a:fillRect/>
                    </a:stretch>
                  </pic:blipFill>
                  <pic:spPr>
                    <a:xfrm>
                      <a:off x="0" y="0"/>
                      <a:ext cx="984250" cy="659356"/>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0959AC" w:rsidR="00E612E2">
        <w:rPr>
          <w:rFonts w:asciiTheme="majorHAnsi" w:hAnsiTheme="majorHAnsi" w:cstheme="majorHAnsi"/>
          <w:i/>
          <w:iCs/>
          <w:sz w:val="36"/>
          <w:szCs w:val="36"/>
        </w:rPr>
        <w:tab/>
      </w:r>
      <w:r w:rsidRPr="000959AC" w:rsidR="00646124">
        <w:rPr>
          <w:rFonts w:asciiTheme="majorHAnsi" w:hAnsiTheme="majorHAnsi" w:cstheme="majorHAnsi"/>
          <w:i/>
          <w:iCs/>
          <w:sz w:val="36"/>
          <w:szCs w:val="36"/>
        </w:rPr>
        <w:t>Medium-Term Actions (1–3 Years)</w:t>
      </w:r>
    </w:p>
    <w:p w:rsidRPr="000959AC" w:rsidR="00E612E2" w:rsidP="00646124" w:rsidRDefault="00E612E2" w14:paraId="0A7EFE12" w14:textId="77777777">
      <w:pPr>
        <w:rPr>
          <w:rFonts w:ascii="Segoe UI Emoji" w:hAnsi="Segoe UI Emoji" w:cs="Segoe UI Emoji"/>
          <w:sz w:val="28"/>
          <w:szCs w:val="28"/>
        </w:rPr>
      </w:pPr>
    </w:p>
    <w:p w:rsidRPr="000959AC" w:rsidR="00273113" w:rsidP="00CA2DED" w:rsidRDefault="00646124" w14:paraId="5D8369A6" w14:textId="0B65E898">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Establish neighbourhood teams </w:t>
      </w:r>
      <w:r w:rsidRPr="000959AC" w:rsidR="009A5508">
        <w:rPr>
          <w:rFonts w:asciiTheme="majorHAnsi" w:hAnsiTheme="majorHAnsi" w:cstheme="majorHAnsi"/>
          <w:sz w:val="28"/>
          <w:szCs w:val="28"/>
        </w:rPr>
        <w:t xml:space="preserve">bringing </w:t>
      </w:r>
      <w:r w:rsidRPr="000959AC">
        <w:rPr>
          <w:rFonts w:asciiTheme="majorHAnsi" w:hAnsiTheme="majorHAnsi" w:cstheme="majorHAnsi"/>
          <w:sz w:val="28"/>
          <w:szCs w:val="28"/>
        </w:rPr>
        <w:t>locals and immigrants</w:t>
      </w:r>
      <w:r w:rsidRPr="000959AC" w:rsidR="009A5508">
        <w:rPr>
          <w:rFonts w:asciiTheme="majorHAnsi" w:hAnsiTheme="majorHAnsi" w:cstheme="majorHAnsi"/>
          <w:sz w:val="28"/>
          <w:szCs w:val="28"/>
        </w:rPr>
        <w:t xml:space="preserve"> together to tackle neighbourhood challenges together</w:t>
      </w:r>
      <w:r w:rsidRPr="000959AC">
        <w:rPr>
          <w:rFonts w:asciiTheme="majorHAnsi" w:hAnsiTheme="majorHAnsi" w:cstheme="majorHAnsi"/>
          <w:sz w:val="28"/>
          <w:szCs w:val="28"/>
        </w:rPr>
        <w:t>.</w:t>
      </w:r>
      <w:r w:rsidRPr="000959AC" w:rsidR="009A5508">
        <w:rPr>
          <w:rFonts w:asciiTheme="majorHAnsi" w:hAnsiTheme="majorHAnsi" w:cstheme="majorHAnsi"/>
          <w:sz w:val="28"/>
          <w:szCs w:val="28"/>
        </w:rPr>
        <w:t xml:space="preserve"> Evidence shows that </w:t>
      </w:r>
      <w:r w:rsidRPr="000959AC" w:rsidR="008A6698">
        <w:rPr>
          <w:rFonts w:asciiTheme="majorHAnsi" w:hAnsiTheme="majorHAnsi" w:cstheme="majorHAnsi"/>
          <w:sz w:val="28"/>
          <w:szCs w:val="28"/>
        </w:rPr>
        <w:t xml:space="preserve">creating spaces where host population and immigrants can meet, understand each other, find common interests, and create solutions together, helps to build community and reduce tensions. </w:t>
      </w:r>
    </w:p>
    <w:p w:rsidRPr="000959AC" w:rsidR="00273113" w:rsidP="00CA2DED" w:rsidRDefault="00646124" w14:paraId="5BF53F01" w14:textId="6C022B28">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Develop a digital platform for host-immigrant matching (e.g., housing, mentorship</w:t>
      </w:r>
      <w:r w:rsidRPr="000959AC" w:rsidR="008A6698">
        <w:rPr>
          <w:rFonts w:asciiTheme="majorHAnsi" w:hAnsiTheme="majorHAnsi" w:cstheme="majorHAnsi"/>
          <w:sz w:val="28"/>
          <w:szCs w:val="28"/>
        </w:rPr>
        <w:t>, skills, hobbies, etc</w:t>
      </w:r>
      <w:r w:rsidRPr="000959AC" w:rsidR="00507752">
        <w:rPr>
          <w:rFonts w:asciiTheme="majorHAnsi" w:hAnsiTheme="majorHAnsi" w:cstheme="majorHAnsi"/>
          <w:sz w:val="28"/>
          <w:szCs w:val="28"/>
        </w:rPr>
        <w:t>.</w:t>
      </w:r>
      <w:r w:rsidRPr="000959AC">
        <w:rPr>
          <w:rFonts w:asciiTheme="majorHAnsi" w:hAnsiTheme="majorHAnsi" w:cstheme="majorHAnsi"/>
          <w:sz w:val="28"/>
          <w:szCs w:val="28"/>
        </w:rPr>
        <w:t xml:space="preserve">). </w:t>
      </w:r>
    </w:p>
    <w:p w:rsidRPr="000959AC" w:rsidR="00273113" w:rsidP="00CA2DED" w:rsidRDefault="00646124" w14:paraId="23ADB33C" w14:textId="2EA5509A">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Se</w:t>
      </w:r>
      <w:r w:rsidRPr="000959AC" w:rsidR="008A6698">
        <w:rPr>
          <w:rFonts w:asciiTheme="majorHAnsi" w:hAnsiTheme="majorHAnsi" w:cstheme="majorHAnsi"/>
          <w:sz w:val="28"/>
          <w:szCs w:val="28"/>
        </w:rPr>
        <w:t>ek and obtain</w:t>
      </w:r>
      <w:r w:rsidRPr="000959AC">
        <w:rPr>
          <w:rFonts w:asciiTheme="majorHAnsi" w:hAnsiTheme="majorHAnsi" w:cstheme="majorHAnsi"/>
          <w:sz w:val="28"/>
          <w:szCs w:val="28"/>
        </w:rPr>
        <w:t xml:space="preserve"> EU/regional funding (e.g., AMIF, ESF) for long-term programmes. </w:t>
      </w:r>
    </w:p>
    <w:p w:rsidRPr="000959AC" w:rsidR="00273113" w:rsidP="00CA2DED" w:rsidRDefault="00646124" w14:paraId="788A9E4E" w14:textId="6AE34797">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w:t>
      </w:r>
      <w:r w:rsidRPr="000959AC" w:rsidR="008A6698">
        <w:rPr>
          <w:rFonts w:asciiTheme="majorHAnsi" w:hAnsiTheme="majorHAnsi" w:cstheme="majorHAnsi"/>
          <w:sz w:val="28"/>
          <w:szCs w:val="28"/>
        </w:rPr>
        <w:t>Train</w:t>
      </w:r>
      <w:r w:rsidRPr="000959AC">
        <w:rPr>
          <w:rFonts w:asciiTheme="majorHAnsi" w:hAnsiTheme="majorHAnsi" w:cstheme="majorHAnsi"/>
          <w:sz w:val="28"/>
          <w:szCs w:val="28"/>
        </w:rPr>
        <w:t xml:space="preserve"> police, teachers, and healthcare workers</w:t>
      </w:r>
      <w:r w:rsidRPr="000959AC" w:rsidR="008A6698">
        <w:rPr>
          <w:rFonts w:asciiTheme="majorHAnsi" w:hAnsiTheme="majorHAnsi" w:cstheme="majorHAnsi"/>
          <w:sz w:val="28"/>
          <w:szCs w:val="28"/>
        </w:rPr>
        <w:t xml:space="preserve"> to facilitate the process of integration, providing advice, recognising and welcoming diversity in the community</w:t>
      </w:r>
      <w:r w:rsidRPr="000959AC">
        <w:rPr>
          <w:rFonts w:asciiTheme="majorHAnsi" w:hAnsiTheme="majorHAnsi" w:cstheme="majorHAnsi"/>
          <w:sz w:val="28"/>
          <w:szCs w:val="28"/>
        </w:rPr>
        <w:t xml:space="preserve">. </w:t>
      </w:r>
    </w:p>
    <w:p w:rsidRPr="000959AC" w:rsidR="003E6EF1" w:rsidP="00CA2DED" w:rsidRDefault="00646124" w14:paraId="4144C8EC" w14:textId="029D1666">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Host an annual </w:t>
      </w:r>
      <w:r w:rsidRPr="000959AC" w:rsidR="001D4E87">
        <w:rPr>
          <w:rFonts w:eastAsia="Times New Roman" w:asciiTheme="majorHAnsi" w:hAnsiTheme="majorHAnsi" w:cstheme="majorHAnsi"/>
          <w:sz w:val="28"/>
          <w:szCs w:val="28"/>
        </w:rPr>
        <w:t>‘</w:t>
      </w:r>
      <w:r w:rsidRPr="000959AC">
        <w:rPr>
          <w:rFonts w:asciiTheme="majorHAnsi" w:hAnsiTheme="majorHAnsi" w:cstheme="majorHAnsi"/>
          <w:sz w:val="28"/>
          <w:szCs w:val="28"/>
        </w:rPr>
        <w:t>Integration Festival</w:t>
      </w:r>
      <w:r w:rsidRPr="000959AC" w:rsidR="002A4E46">
        <w:rPr>
          <w:rFonts w:eastAsia="Times New Roman" w:asciiTheme="majorHAnsi" w:hAnsiTheme="majorHAnsi" w:cstheme="majorHAnsi"/>
          <w:sz w:val="28"/>
          <w:szCs w:val="28"/>
        </w:rPr>
        <w:t>’</w:t>
      </w:r>
      <w:r w:rsidRPr="000959AC">
        <w:rPr>
          <w:rFonts w:asciiTheme="majorHAnsi" w:hAnsiTheme="majorHAnsi" w:cstheme="majorHAnsi"/>
          <w:sz w:val="28"/>
          <w:szCs w:val="28"/>
        </w:rPr>
        <w:t xml:space="preserve"> </w:t>
      </w:r>
      <w:r w:rsidRPr="000959AC" w:rsidR="003E6EF1">
        <w:rPr>
          <w:rFonts w:asciiTheme="majorHAnsi" w:hAnsiTheme="majorHAnsi" w:cstheme="majorHAnsi"/>
          <w:sz w:val="28"/>
          <w:szCs w:val="28"/>
        </w:rPr>
        <w:t>organised by immigrants showing their favourite culinary dishes, music, and artistic creations</w:t>
      </w:r>
      <w:r w:rsidRPr="000959AC">
        <w:rPr>
          <w:rFonts w:asciiTheme="majorHAnsi" w:hAnsiTheme="majorHAnsi" w:cstheme="majorHAnsi"/>
          <w:sz w:val="28"/>
          <w:szCs w:val="28"/>
        </w:rPr>
        <w:t>.</w:t>
      </w:r>
    </w:p>
    <w:p w:rsidRPr="000959AC" w:rsidR="00E612E2" w:rsidP="00646124" w:rsidRDefault="00E612E2" w14:paraId="680F3BBC" w14:textId="77777777">
      <w:pPr>
        <w:rPr>
          <w:rFonts w:asciiTheme="majorHAnsi" w:hAnsiTheme="majorHAnsi" w:cstheme="majorHAnsi"/>
          <w:sz w:val="28"/>
          <w:szCs w:val="28"/>
        </w:rPr>
      </w:pPr>
    </w:p>
    <w:p w:rsidRPr="000959AC" w:rsidR="00646124" w:rsidP="00646124" w:rsidRDefault="009F4F12" w14:paraId="4C03DD6B" w14:textId="41B8B745">
      <w:pPr>
        <w:rPr>
          <w:rFonts w:asciiTheme="majorHAnsi" w:hAnsiTheme="majorHAnsi" w:cstheme="majorHAnsi"/>
          <w:i/>
          <w:iCs/>
          <w:sz w:val="28"/>
          <w:szCs w:val="28"/>
        </w:rPr>
      </w:pPr>
      <w:r w:rsidRPr="00980BB3">
        <w:rPr>
          <w:rFonts w:asciiTheme="majorHAnsi" w:hAnsiTheme="majorHAnsi" w:cstheme="majorHAnsi"/>
          <w:i/>
          <w:iCs/>
          <w:noProof/>
          <w:sz w:val="36"/>
          <w:szCs w:val="36"/>
          <w:lang w:val="en-US"/>
        </w:rPr>
        <w:drawing>
          <wp:anchor distT="0" distB="0" distL="114300" distR="114300" simplePos="0" relativeHeight="251660288" behindDoc="0" locked="0" layoutInCell="1" allowOverlap="1" wp14:editId="46108B81" wp14:anchorId="41EE5A39">
            <wp:simplePos x="0" y="0"/>
            <wp:positionH relativeFrom="column">
              <wp:posOffset>0</wp:posOffset>
            </wp:positionH>
            <wp:positionV relativeFrom="paragraph">
              <wp:posOffset>1270</wp:posOffset>
            </wp:positionV>
            <wp:extent cx="1295400" cy="863450"/>
            <wp:effectExtent l="19050" t="19050" r="19050" b="13335"/>
            <wp:wrapSquare wrapText="bothSides"/>
            <wp:docPr id="14" name="Picture 14" descr="Calend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Calendar"/>
                    <pic:cNvPicPr/>
                  </pic:nvPicPr>
                  <pic:blipFill>
                    <a:blip r:embed="rId11"/>
                    <a:stretch>
                      <a:fillRect/>
                    </a:stretch>
                  </pic:blipFill>
                  <pic:spPr>
                    <a:xfrm>
                      <a:off x="0" y="0"/>
                      <a:ext cx="1295400" cy="863450"/>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r w:rsidRPr="000959AC" w:rsidR="00E612E2">
        <w:rPr>
          <w:rFonts w:asciiTheme="majorHAnsi" w:hAnsiTheme="majorHAnsi" w:cstheme="majorHAnsi"/>
          <w:i/>
          <w:iCs/>
          <w:sz w:val="36"/>
          <w:szCs w:val="36"/>
        </w:rPr>
        <w:tab/>
      </w:r>
      <w:r w:rsidRPr="000959AC" w:rsidR="00646124">
        <w:rPr>
          <w:rFonts w:asciiTheme="majorHAnsi" w:hAnsiTheme="majorHAnsi" w:cstheme="majorHAnsi"/>
          <w:i/>
          <w:iCs/>
          <w:sz w:val="36"/>
          <w:szCs w:val="36"/>
        </w:rPr>
        <w:t>Long-Term Actions (3–5 Years)</w:t>
      </w:r>
    </w:p>
    <w:p w:rsidRPr="000959AC" w:rsidR="00E612E2" w:rsidP="00646124" w:rsidRDefault="00E612E2" w14:paraId="2B0F26A7" w14:textId="77777777">
      <w:pPr>
        <w:rPr>
          <w:rFonts w:ascii="Segoe UI Emoji" w:hAnsi="Segoe UI Emoji" w:cs="Segoe UI Emoji"/>
          <w:sz w:val="28"/>
          <w:szCs w:val="28"/>
        </w:rPr>
      </w:pPr>
    </w:p>
    <w:p w:rsidRPr="000959AC" w:rsidR="00E612E2" w:rsidP="00646124" w:rsidRDefault="00E612E2" w14:paraId="6A1EFC0F" w14:textId="77777777">
      <w:pPr>
        <w:rPr>
          <w:rFonts w:ascii="Segoe UI Emoji" w:hAnsi="Segoe UI Emoji" w:cs="Segoe UI Emoji"/>
          <w:sz w:val="28"/>
          <w:szCs w:val="28"/>
        </w:rPr>
      </w:pPr>
    </w:p>
    <w:p w:rsidRPr="000959AC" w:rsidR="00273113" w:rsidP="00CA2DED" w:rsidRDefault="00646124" w14:paraId="78E3D2D4" w14:textId="48B3420D">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w:t>
      </w:r>
      <w:r w:rsidRPr="000959AC" w:rsidR="0077280A">
        <w:rPr>
          <w:rFonts w:asciiTheme="majorHAnsi" w:hAnsiTheme="majorHAnsi" w:cstheme="majorHAnsi"/>
          <w:sz w:val="28"/>
          <w:szCs w:val="28"/>
        </w:rPr>
        <w:t>Encourage and facilitate</w:t>
      </w:r>
      <w:r w:rsidRPr="000959AC">
        <w:rPr>
          <w:rFonts w:asciiTheme="majorHAnsi" w:hAnsiTheme="majorHAnsi" w:cstheme="majorHAnsi"/>
          <w:sz w:val="28"/>
          <w:szCs w:val="28"/>
        </w:rPr>
        <w:t xml:space="preserve"> immigrant representation in </w:t>
      </w:r>
      <w:r w:rsidRPr="000959AC" w:rsidR="0077280A">
        <w:rPr>
          <w:rFonts w:asciiTheme="majorHAnsi" w:hAnsiTheme="majorHAnsi" w:cstheme="majorHAnsi"/>
          <w:sz w:val="28"/>
          <w:szCs w:val="28"/>
        </w:rPr>
        <w:t xml:space="preserve">the local democratic process. Ensure they understand how it works, what is expected of them, what their rights are, what is not allowed, and how to contribute to local democratic life. </w:t>
      </w:r>
      <w:r w:rsidRPr="000959AC" w:rsidR="00D20348">
        <w:rPr>
          <w:rFonts w:asciiTheme="majorHAnsi" w:hAnsiTheme="majorHAnsi" w:cstheme="majorHAnsi"/>
          <w:sz w:val="28"/>
          <w:szCs w:val="28"/>
        </w:rPr>
        <w:t xml:space="preserve">Experiment with neighbourhood </w:t>
      </w:r>
      <w:r w:rsidRPr="000959AC" w:rsidR="00BE544F">
        <w:rPr>
          <w:rFonts w:asciiTheme="majorHAnsi" w:hAnsiTheme="majorHAnsi" w:cstheme="majorHAnsi"/>
          <w:sz w:val="28"/>
          <w:szCs w:val="28"/>
        </w:rPr>
        <w:t xml:space="preserve">or school </w:t>
      </w:r>
      <w:r w:rsidRPr="000959AC" w:rsidR="00D20348">
        <w:rPr>
          <w:rFonts w:asciiTheme="majorHAnsi" w:hAnsiTheme="majorHAnsi" w:cstheme="majorHAnsi"/>
          <w:sz w:val="28"/>
          <w:szCs w:val="28"/>
        </w:rPr>
        <w:t>councils.</w:t>
      </w:r>
    </w:p>
    <w:p w:rsidRPr="000959AC" w:rsidR="00904000" w:rsidP="00CA2DED" w:rsidRDefault="00646124" w14:paraId="6FFB717D" w14:textId="78B06780">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Create a municipal integration fund with contributions from businesses</w:t>
      </w:r>
      <w:r w:rsidRPr="000959AC" w:rsidR="00904000">
        <w:rPr>
          <w:rFonts w:asciiTheme="majorHAnsi" w:hAnsiTheme="majorHAnsi" w:cstheme="majorHAnsi"/>
          <w:sz w:val="28"/>
          <w:szCs w:val="28"/>
        </w:rPr>
        <w:t xml:space="preserve"> that create mixed spaces for host-immigrant interaction (for example, for joint urban gardening activities, cultural/musical workshops, etc</w:t>
      </w:r>
      <w:r w:rsidRPr="000959AC" w:rsidR="00507752">
        <w:rPr>
          <w:rFonts w:asciiTheme="majorHAnsi" w:hAnsiTheme="majorHAnsi" w:cstheme="majorHAnsi"/>
          <w:sz w:val="28"/>
          <w:szCs w:val="28"/>
        </w:rPr>
        <w:t>.</w:t>
      </w:r>
      <w:r w:rsidRPr="000959AC" w:rsidR="00904000">
        <w:rPr>
          <w:rFonts w:asciiTheme="majorHAnsi" w:hAnsiTheme="majorHAnsi" w:cstheme="majorHAnsi"/>
          <w:sz w:val="28"/>
          <w:szCs w:val="28"/>
        </w:rPr>
        <w:t>)</w:t>
      </w:r>
      <w:r w:rsidRPr="000959AC">
        <w:rPr>
          <w:rFonts w:asciiTheme="majorHAnsi" w:hAnsiTheme="majorHAnsi" w:cstheme="majorHAnsi"/>
          <w:sz w:val="28"/>
          <w:szCs w:val="28"/>
        </w:rPr>
        <w:t xml:space="preserve">. </w:t>
      </w:r>
    </w:p>
    <w:p w:rsidRPr="000959AC" w:rsidR="00273113" w:rsidP="00CA2DED" w:rsidRDefault="00646124" w14:paraId="680E0548" w14:textId="64C988B7">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Expand partnerships</w:t>
      </w:r>
      <w:r w:rsidRPr="000959AC" w:rsidR="0086494D">
        <w:rPr>
          <w:rFonts w:asciiTheme="majorHAnsi" w:hAnsiTheme="majorHAnsi" w:cstheme="majorHAnsi"/>
          <w:sz w:val="28"/>
          <w:szCs w:val="28"/>
        </w:rPr>
        <w:t xml:space="preserve"> with local employers (private and public)</w:t>
      </w:r>
      <w:r w:rsidRPr="000959AC">
        <w:rPr>
          <w:rFonts w:asciiTheme="majorHAnsi" w:hAnsiTheme="majorHAnsi" w:cstheme="majorHAnsi"/>
          <w:sz w:val="28"/>
          <w:szCs w:val="28"/>
        </w:rPr>
        <w:t xml:space="preserve"> to include training</w:t>
      </w:r>
      <w:r w:rsidRPr="000959AC" w:rsidR="0086494D">
        <w:rPr>
          <w:rFonts w:asciiTheme="majorHAnsi" w:hAnsiTheme="majorHAnsi" w:cstheme="majorHAnsi"/>
          <w:sz w:val="28"/>
          <w:szCs w:val="28"/>
        </w:rPr>
        <w:t xml:space="preserve"> for specific sectors, such as</w:t>
      </w:r>
      <w:r w:rsidRPr="000959AC">
        <w:rPr>
          <w:rFonts w:asciiTheme="majorHAnsi" w:hAnsiTheme="majorHAnsi" w:cstheme="majorHAnsi"/>
          <w:sz w:val="28"/>
          <w:szCs w:val="28"/>
        </w:rPr>
        <w:t xml:space="preserve"> healthcare</w:t>
      </w:r>
      <w:r w:rsidRPr="000959AC" w:rsidR="0086494D">
        <w:rPr>
          <w:rFonts w:asciiTheme="majorHAnsi" w:hAnsiTheme="majorHAnsi" w:cstheme="majorHAnsi"/>
          <w:sz w:val="28"/>
          <w:szCs w:val="28"/>
        </w:rPr>
        <w:t xml:space="preserve"> or </w:t>
      </w:r>
      <w:r w:rsidRPr="000959AC">
        <w:rPr>
          <w:rFonts w:asciiTheme="majorHAnsi" w:hAnsiTheme="majorHAnsi" w:cstheme="majorHAnsi"/>
          <w:sz w:val="28"/>
          <w:szCs w:val="28"/>
        </w:rPr>
        <w:t xml:space="preserve">IT. </w:t>
      </w:r>
    </w:p>
    <w:p w:rsidRPr="000959AC" w:rsidR="00273113" w:rsidP="00CA2DED" w:rsidRDefault="00646124" w14:paraId="400F6562" w14:textId="084AE737">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Publish an annual integration report </w:t>
      </w:r>
      <w:r w:rsidRPr="000959AC" w:rsidR="0086494D">
        <w:rPr>
          <w:rFonts w:asciiTheme="majorHAnsi" w:hAnsiTheme="majorHAnsi" w:cstheme="majorHAnsi"/>
          <w:sz w:val="28"/>
          <w:szCs w:val="28"/>
        </w:rPr>
        <w:t xml:space="preserve">tracking how volunteering by the </w:t>
      </w:r>
      <w:r w:rsidRPr="000959AC">
        <w:rPr>
          <w:rFonts w:asciiTheme="majorHAnsi" w:hAnsiTheme="majorHAnsi" w:cstheme="majorHAnsi"/>
          <w:sz w:val="28"/>
          <w:szCs w:val="28"/>
        </w:rPr>
        <w:t>host population contribut</w:t>
      </w:r>
      <w:r w:rsidRPr="000959AC" w:rsidR="0086494D">
        <w:rPr>
          <w:rFonts w:asciiTheme="majorHAnsi" w:hAnsiTheme="majorHAnsi" w:cstheme="majorHAnsi"/>
          <w:sz w:val="28"/>
          <w:szCs w:val="28"/>
        </w:rPr>
        <w:t>es to successful outcomes</w:t>
      </w:r>
      <w:r w:rsidRPr="000959AC">
        <w:rPr>
          <w:rFonts w:asciiTheme="majorHAnsi" w:hAnsiTheme="majorHAnsi" w:cstheme="majorHAnsi"/>
          <w:sz w:val="28"/>
          <w:szCs w:val="28"/>
        </w:rPr>
        <w:t>.</w:t>
      </w:r>
      <w:r w:rsidRPr="000959AC" w:rsidR="0086494D">
        <w:rPr>
          <w:rFonts w:asciiTheme="majorHAnsi" w:hAnsiTheme="majorHAnsi" w:cstheme="majorHAnsi"/>
          <w:sz w:val="28"/>
          <w:szCs w:val="28"/>
        </w:rPr>
        <w:t xml:space="preserve"> Communicate this report widely.</w:t>
      </w:r>
      <w:r w:rsidRPr="000959AC">
        <w:rPr>
          <w:rFonts w:asciiTheme="majorHAnsi" w:hAnsiTheme="majorHAnsi" w:cstheme="majorHAnsi"/>
          <w:sz w:val="28"/>
          <w:szCs w:val="28"/>
        </w:rPr>
        <w:t xml:space="preserve"> </w:t>
      </w:r>
    </w:p>
    <w:p w:rsidRPr="000959AC" w:rsidR="00F66EDD" w:rsidP="00F66EDD" w:rsidRDefault="00646124" w14:paraId="698203EB" w14:textId="77777777">
      <w:pPr>
        <w:jc w:val="both"/>
        <w:rPr>
          <w:rFonts w:asciiTheme="majorHAnsi" w:hAnsiTheme="majorHAnsi" w:cstheme="majorHAnsi"/>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Lobby national government for more flexible funding for local integration initiatives.</w:t>
      </w:r>
    </w:p>
    <w:p w:rsidRPr="000959AC" w:rsidR="00F66EDD" w:rsidP="00F66EDD" w:rsidRDefault="00F66EDD" w14:paraId="2736173F" w14:textId="0E72CC20">
      <w:pPr>
        <w:jc w:val="both"/>
        <w:rPr>
          <w:rFonts w:asciiTheme="majorHAnsi" w:hAnsiTheme="majorHAnsi" w:cstheme="majorHAnsi"/>
          <w:b/>
          <w:bCs/>
          <w:i/>
          <w:iCs/>
          <w:sz w:val="28"/>
          <w:szCs w:val="28"/>
        </w:rPr>
      </w:pPr>
      <w:r w:rsidRPr="000959AC">
        <w:rPr>
          <w:rFonts w:ascii="Segoe UI Emoji" w:hAnsi="Segoe UI Emoji" w:cs="Segoe UI Emoji"/>
          <w:sz w:val="28"/>
          <w:szCs w:val="28"/>
        </w:rPr>
        <w:t>✅</w:t>
      </w:r>
      <w:r w:rsidRPr="000959AC">
        <w:rPr>
          <w:rFonts w:asciiTheme="majorHAnsi" w:hAnsiTheme="majorHAnsi" w:cstheme="majorHAnsi"/>
          <w:sz w:val="28"/>
          <w:szCs w:val="28"/>
        </w:rPr>
        <w:t xml:space="preserve"> Prevent the formation of </w:t>
      </w:r>
      <w:r w:rsidRPr="000959AC" w:rsidR="001D4E87">
        <w:rPr>
          <w:rFonts w:eastAsia="Times New Roman" w:asciiTheme="majorHAnsi" w:hAnsiTheme="majorHAnsi" w:cstheme="majorHAnsi"/>
          <w:sz w:val="28"/>
          <w:szCs w:val="28"/>
        </w:rPr>
        <w:t>‘</w:t>
      </w:r>
      <w:r w:rsidRPr="000959AC">
        <w:rPr>
          <w:rFonts w:asciiTheme="majorHAnsi" w:hAnsiTheme="majorHAnsi" w:cstheme="majorHAnsi"/>
          <w:sz w:val="28"/>
          <w:szCs w:val="28"/>
        </w:rPr>
        <w:t>ghettos</w:t>
      </w:r>
      <w:r w:rsidRPr="000959AC" w:rsidR="002A4E46">
        <w:rPr>
          <w:rFonts w:eastAsia="Times New Roman" w:asciiTheme="majorHAnsi" w:hAnsiTheme="majorHAnsi" w:cstheme="majorHAnsi"/>
          <w:sz w:val="28"/>
          <w:szCs w:val="28"/>
        </w:rPr>
        <w:t>’</w:t>
      </w:r>
      <w:r w:rsidRPr="000959AC">
        <w:rPr>
          <w:rFonts w:asciiTheme="majorHAnsi" w:hAnsiTheme="majorHAnsi" w:cstheme="majorHAnsi"/>
          <w:sz w:val="28"/>
          <w:szCs w:val="28"/>
        </w:rPr>
        <w:t xml:space="preserve"> where neighbourhoods are populated overwhelmingly by one type of population. Use incentives, investments, urban planning, and work with schools and businesses, to keep all neighbourhoods mixed. </w:t>
      </w:r>
      <w:r w:rsidRPr="000959AC">
        <w:rPr>
          <w:rFonts w:asciiTheme="majorHAnsi" w:hAnsiTheme="majorHAnsi" w:cstheme="majorHAnsi"/>
          <w:b/>
          <w:bCs/>
          <w:i/>
          <w:iCs/>
          <w:sz w:val="28"/>
          <w:szCs w:val="28"/>
        </w:rPr>
        <w:t>The objective is to achieve a common feeling by all citizens of shared belonging to the same city.</w:t>
      </w:r>
    </w:p>
    <w:p w:rsidRPr="000959AC" w:rsidR="00DA02CD" w:rsidRDefault="00DA02CD" w14:paraId="3E83A034" w14:textId="77777777">
      <w:pPr>
        <w:rPr>
          <w:rFonts w:ascii="Gill Sans Std ExtraBold" w:hAnsi="Gill Sans Std ExtraBold" w:cstheme="majorHAnsi"/>
          <w:b/>
          <w:bCs/>
          <w:color w:val="FFFFFF" w:themeColor="background1"/>
          <w:sz w:val="32"/>
          <w:szCs w:val="32"/>
          <w:highlight w:val="black"/>
          <w:u w:val="single"/>
        </w:rPr>
      </w:pPr>
    </w:p>
    <w:p w:rsidRPr="000959AC" w:rsidR="00DA02CD" w:rsidP="00980BB3" w:rsidRDefault="00803583" w14:paraId="15FD7921" w14:textId="552F4FB0">
      <w:pPr>
        <w:jc w:val="center"/>
        <w:rPr>
          <w:rFonts w:ascii="Gill Sans Std ExtraBold" w:hAnsi="Gill Sans Std ExtraBold" w:cstheme="majorHAnsi"/>
          <w:b/>
          <w:bCs/>
          <w:color w:val="C00000"/>
          <w:sz w:val="32"/>
          <w:szCs w:val="32"/>
          <w:u w:val="single"/>
        </w:rPr>
      </w:pPr>
      <w:r w:rsidRPr="000959AC">
        <w:rPr>
          <w:rFonts w:ascii="Gill Sans Std ExtraBold" w:hAnsi="Gill Sans Std ExtraBold" w:cstheme="majorHAnsi"/>
          <w:b/>
          <w:bCs/>
          <w:color w:val="FFFFFF" w:themeColor="background1"/>
          <w:sz w:val="32"/>
          <w:szCs w:val="32"/>
          <w:highlight w:val="black"/>
          <w:u w:val="single"/>
        </w:rPr>
        <w:t xml:space="preserve">2. </w:t>
      </w:r>
      <w:r w:rsidRPr="000959AC" w:rsidR="003D567D">
        <w:rPr>
          <w:rFonts w:ascii="Gill Sans Std ExtraBold" w:hAnsi="Gill Sans Std ExtraBold" w:cstheme="majorHAnsi"/>
          <w:b/>
          <w:bCs/>
          <w:color w:val="FFFFFF" w:themeColor="background1"/>
          <w:sz w:val="32"/>
          <w:szCs w:val="32"/>
          <w:highlight w:val="black"/>
          <w:u w:val="single"/>
        </w:rPr>
        <w:t>Actively involved hosts:</w:t>
      </w:r>
      <w:r w:rsidRPr="000959AC" w:rsidR="003D567D">
        <w:rPr>
          <w:rFonts w:ascii="Gill Sans Std ExtraBold" w:hAnsi="Gill Sans Std ExtraBold" w:cstheme="majorHAnsi"/>
          <w:b/>
          <w:bCs/>
          <w:color w:val="C00000"/>
          <w:sz w:val="32"/>
          <w:szCs w:val="32"/>
          <w:u w:val="single"/>
        </w:rPr>
        <w:t xml:space="preserve"> </w:t>
      </w:r>
      <w:r w:rsidRPr="000959AC" w:rsidR="00941221">
        <w:rPr>
          <w:rFonts w:ascii="Gill Sans Std ExtraBold" w:hAnsi="Gill Sans Std ExtraBold" w:cstheme="majorHAnsi"/>
          <w:b/>
          <w:bCs/>
          <w:color w:val="C00000"/>
          <w:sz w:val="32"/>
          <w:szCs w:val="32"/>
          <w:u w:val="single"/>
        </w:rPr>
        <w:t>How to E</w:t>
      </w:r>
      <w:r w:rsidRPr="000959AC" w:rsidR="00960F91">
        <w:rPr>
          <w:rFonts w:ascii="Gill Sans Std ExtraBold" w:hAnsi="Gill Sans Std ExtraBold" w:cstheme="majorHAnsi"/>
          <w:b/>
          <w:bCs/>
          <w:color w:val="C00000"/>
          <w:sz w:val="32"/>
          <w:szCs w:val="32"/>
          <w:u w:val="single"/>
        </w:rPr>
        <w:t xml:space="preserve">ngage the </w:t>
      </w:r>
      <w:r w:rsidRPr="000959AC" w:rsidR="00941221">
        <w:rPr>
          <w:rFonts w:ascii="Gill Sans Std ExtraBold" w:hAnsi="Gill Sans Std ExtraBold" w:cstheme="majorHAnsi"/>
          <w:b/>
          <w:bCs/>
          <w:color w:val="C00000"/>
          <w:sz w:val="32"/>
          <w:szCs w:val="32"/>
          <w:u w:val="single"/>
        </w:rPr>
        <w:t xml:space="preserve">Host </w:t>
      </w:r>
      <w:r w:rsidRPr="000959AC" w:rsidR="00960F91">
        <w:rPr>
          <w:rFonts w:ascii="Gill Sans Std ExtraBold" w:hAnsi="Gill Sans Std ExtraBold" w:cstheme="majorHAnsi"/>
          <w:b/>
          <w:bCs/>
          <w:color w:val="C00000"/>
          <w:sz w:val="32"/>
          <w:szCs w:val="32"/>
          <w:u w:val="single"/>
        </w:rPr>
        <w:t>Population</w:t>
      </w:r>
    </w:p>
    <w:p w:rsidRPr="000959AC" w:rsidR="00DA02CD" w:rsidRDefault="00DA02CD" w14:paraId="0974444E" w14:textId="77777777">
      <w:pPr>
        <w:rPr>
          <w:rFonts w:ascii="Gill Sans Std ExtraBold" w:hAnsi="Gill Sans Std ExtraBold" w:cstheme="majorHAnsi"/>
          <w:b/>
          <w:bCs/>
          <w:color w:val="C00000"/>
          <w:sz w:val="20"/>
          <w:szCs w:val="20"/>
          <w:u w:val="single"/>
        </w:rPr>
      </w:pPr>
    </w:p>
    <w:p w:rsidRPr="000959AC" w:rsidR="00FA2AEB" w:rsidRDefault="00E253A2" w14:paraId="269C7326" w14:textId="1310EA62">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A.</w:t>
      </w:r>
      <w:r w:rsidRPr="000959AC">
        <w:rPr>
          <w:rFonts w:asciiTheme="majorHAnsi" w:hAnsiTheme="majorHAnsi" w:cstheme="majorHAnsi"/>
          <w:sz w:val="28"/>
          <w:szCs w:val="28"/>
        </w:rPr>
        <w:t xml:space="preserve"> </w:t>
      </w:r>
      <w:r w:rsidR="000227D1">
        <w:rPr>
          <w:rFonts w:asciiTheme="majorHAnsi" w:hAnsiTheme="majorHAnsi" w:cstheme="majorHAnsi"/>
          <w:sz w:val="28"/>
          <w:szCs w:val="28"/>
        </w:rPr>
        <w:tab/>
      </w:r>
      <w:r w:rsidRPr="000959AC">
        <w:rPr>
          <w:rFonts w:asciiTheme="majorHAnsi" w:hAnsiTheme="majorHAnsi" w:cstheme="majorHAnsi"/>
          <w:b/>
          <w:bCs/>
          <w:sz w:val="32"/>
          <w:szCs w:val="32"/>
        </w:rPr>
        <w:t>Build Trust Through Transparency &amp; Communication</w:t>
      </w:r>
    </w:p>
    <w:p w:rsidRPr="000959AC" w:rsidR="00962E88" w:rsidP="00803583" w:rsidRDefault="00E253A2" w14:paraId="2BBF514D" w14:textId="46932D62">
      <w:pPr>
        <w:pStyle w:val="ListParagraph"/>
        <w:numPr>
          <w:ilvl w:val="0"/>
          <w:numId w:val="10"/>
        </w:numPr>
        <w:jc w:val="both"/>
        <w:rPr>
          <w:rFonts w:asciiTheme="majorHAnsi" w:hAnsiTheme="majorHAnsi" w:cstheme="majorHAnsi"/>
          <w:sz w:val="28"/>
          <w:szCs w:val="28"/>
        </w:rPr>
      </w:pPr>
      <w:r w:rsidRPr="000959AC">
        <w:rPr>
          <w:rFonts w:asciiTheme="majorHAnsi" w:hAnsiTheme="majorHAnsi" w:cstheme="majorHAnsi"/>
          <w:sz w:val="28"/>
          <w:szCs w:val="28"/>
        </w:rPr>
        <w:t>Clearly explain the benefits of integration (e.g., economic growth, cultural enrichment</w:t>
      </w:r>
      <w:r w:rsidRPr="000959AC" w:rsidR="00F66C9E">
        <w:rPr>
          <w:rFonts w:asciiTheme="majorHAnsi" w:hAnsiTheme="majorHAnsi" w:cstheme="majorHAnsi"/>
          <w:sz w:val="28"/>
          <w:szCs w:val="28"/>
        </w:rPr>
        <w:t>, stronger communities</w:t>
      </w:r>
      <w:r w:rsidRPr="000959AC">
        <w:rPr>
          <w:rFonts w:asciiTheme="majorHAnsi" w:hAnsiTheme="majorHAnsi" w:cstheme="majorHAnsi"/>
          <w:sz w:val="28"/>
          <w:szCs w:val="28"/>
        </w:rPr>
        <w:t>).</w:t>
      </w:r>
    </w:p>
    <w:p w:rsidRPr="000959AC" w:rsidR="00962E88" w:rsidP="00803583" w:rsidRDefault="00F66C9E" w14:paraId="7E331400" w14:textId="662EDB41">
      <w:pPr>
        <w:pStyle w:val="ListParagraph"/>
        <w:numPr>
          <w:ilvl w:val="0"/>
          <w:numId w:val="10"/>
        </w:numPr>
        <w:jc w:val="both"/>
        <w:rPr>
          <w:rFonts w:asciiTheme="majorHAnsi" w:hAnsiTheme="majorHAnsi" w:cstheme="majorHAnsi"/>
          <w:sz w:val="28"/>
          <w:szCs w:val="28"/>
        </w:rPr>
      </w:pPr>
      <w:r w:rsidRPr="000959AC">
        <w:rPr>
          <w:rFonts w:asciiTheme="majorHAnsi" w:hAnsiTheme="majorHAnsi" w:cstheme="majorHAnsi"/>
          <w:sz w:val="28"/>
          <w:szCs w:val="28"/>
        </w:rPr>
        <w:t>Discuss</w:t>
      </w:r>
      <w:r w:rsidRPr="000959AC" w:rsidR="00E253A2">
        <w:rPr>
          <w:rFonts w:asciiTheme="majorHAnsi" w:hAnsiTheme="majorHAnsi" w:cstheme="majorHAnsi"/>
          <w:sz w:val="28"/>
          <w:szCs w:val="28"/>
        </w:rPr>
        <w:t xml:space="preserve"> concerns openly (e.g., housing shortages, job competition)</w:t>
      </w:r>
      <w:r w:rsidRPr="000959AC">
        <w:rPr>
          <w:rFonts w:asciiTheme="majorHAnsi" w:hAnsiTheme="majorHAnsi" w:cstheme="majorHAnsi"/>
          <w:sz w:val="28"/>
          <w:szCs w:val="28"/>
        </w:rPr>
        <w:t>, while stressing the responsibilities and rights of all</w:t>
      </w:r>
      <w:r w:rsidRPr="000959AC" w:rsidR="00E253A2">
        <w:rPr>
          <w:rFonts w:asciiTheme="majorHAnsi" w:hAnsiTheme="majorHAnsi" w:cstheme="majorHAnsi"/>
          <w:sz w:val="28"/>
          <w:szCs w:val="28"/>
        </w:rPr>
        <w:t>.</w:t>
      </w:r>
    </w:p>
    <w:p w:rsidRPr="000959AC" w:rsidR="00FA2AEB" w:rsidP="00803583" w:rsidRDefault="00B87CD7" w14:paraId="7F369F12" w14:textId="374B3CE8">
      <w:pPr>
        <w:pStyle w:val="ListParagraph"/>
        <w:numPr>
          <w:ilvl w:val="0"/>
          <w:numId w:val="10"/>
        </w:numPr>
        <w:jc w:val="both"/>
        <w:rPr>
          <w:rFonts w:asciiTheme="majorHAnsi" w:hAnsiTheme="majorHAnsi" w:cstheme="majorHAnsi"/>
          <w:sz w:val="28"/>
          <w:szCs w:val="28"/>
        </w:rPr>
      </w:pPr>
      <w:r w:rsidRPr="000959AC">
        <w:rPr>
          <w:rFonts w:asciiTheme="majorHAnsi" w:hAnsiTheme="majorHAnsi" w:cstheme="majorHAnsi"/>
          <w:sz w:val="28"/>
          <w:szCs w:val="28"/>
        </w:rPr>
        <w:t>Work with</w:t>
      </w:r>
      <w:r w:rsidRPr="000959AC" w:rsidR="00E253A2">
        <w:rPr>
          <w:rFonts w:asciiTheme="majorHAnsi" w:hAnsiTheme="majorHAnsi" w:cstheme="majorHAnsi"/>
          <w:sz w:val="28"/>
          <w:szCs w:val="28"/>
        </w:rPr>
        <w:t xml:space="preserve"> media </w:t>
      </w:r>
      <w:r w:rsidRPr="000959AC" w:rsidR="00C46C6D">
        <w:rPr>
          <w:rFonts w:asciiTheme="majorHAnsi" w:hAnsiTheme="majorHAnsi" w:cstheme="majorHAnsi"/>
          <w:sz w:val="28"/>
          <w:szCs w:val="28"/>
        </w:rPr>
        <w:t>and</w:t>
      </w:r>
      <w:r w:rsidRPr="000959AC" w:rsidR="00E253A2">
        <w:rPr>
          <w:rFonts w:asciiTheme="majorHAnsi" w:hAnsiTheme="majorHAnsi" w:cstheme="majorHAnsi"/>
          <w:sz w:val="28"/>
          <w:szCs w:val="28"/>
        </w:rPr>
        <w:t xml:space="preserve"> community leaders to counter misinformation.</w:t>
      </w:r>
    </w:p>
    <w:p w:rsidRPr="000959AC" w:rsidR="00FA2AEB" w:rsidRDefault="00E253A2" w14:paraId="242DC7E1" w14:textId="6126A5F3">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B.</w:t>
      </w:r>
      <w:r w:rsidRPr="000959AC">
        <w:rPr>
          <w:rFonts w:asciiTheme="majorHAnsi" w:hAnsiTheme="majorHAnsi" w:cstheme="majorHAnsi"/>
          <w:sz w:val="40"/>
          <w:szCs w:val="40"/>
        </w:rPr>
        <w:t xml:space="preserve"> </w:t>
      </w:r>
      <w:r w:rsidRPr="000959AC" w:rsidR="00962E88">
        <w:rPr>
          <w:rFonts w:asciiTheme="majorHAnsi" w:hAnsiTheme="majorHAnsi" w:cstheme="majorHAnsi"/>
          <w:sz w:val="28"/>
          <w:szCs w:val="28"/>
        </w:rPr>
        <w:tab/>
      </w:r>
      <w:r w:rsidRPr="000959AC">
        <w:rPr>
          <w:rFonts w:asciiTheme="majorHAnsi" w:hAnsiTheme="majorHAnsi" w:cstheme="majorHAnsi"/>
          <w:b/>
          <w:bCs/>
          <w:sz w:val="32"/>
          <w:szCs w:val="32"/>
        </w:rPr>
        <w:t xml:space="preserve">Create </w:t>
      </w:r>
      <w:r w:rsidRPr="000959AC" w:rsidR="00674E1E">
        <w:rPr>
          <w:rFonts w:asciiTheme="majorHAnsi" w:hAnsiTheme="majorHAnsi" w:cstheme="majorHAnsi"/>
          <w:b/>
          <w:bCs/>
          <w:sz w:val="32"/>
          <w:szCs w:val="32"/>
        </w:rPr>
        <w:t xml:space="preserve">&amp; Support </w:t>
      </w:r>
      <w:r w:rsidRPr="000959AC">
        <w:rPr>
          <w:rFonts w:asciiTheme="majorHAnsi" w:hAnsiTheme="majorHAnsi" w:cstheme="majorHAnsi"/>
          <w:b/>
          <w:bCs/>
          <w:sz w:val="32"/>
          <w:szCs w:val="32"/>
        </w:rPr>
        <w:t>Volunteer &amp; Mentorship Programmes</w:t>
      </w:r>
    </w:p>
    <w:p w:rsidRPr="000959AC" w:rsidR="00962E88" w:rsidP="00803583" w:rsidRDefault="00E253A2" w14:paraId="5CAEFC5C" w14:textId="6ACBF228">
      <w:pPr>
        <w:pStyle w:val="ListParagraph"/>
        <w:numPr>
          <w:ilvl w:val="0"/>
          <w:numId w:val="11"/>
        </w:numPr>
        <w:jc w:val="both"/>
        <w:rPr>
          <w:rFonts w:asciiTheme="majorHAnsi" w:hAnsiTheme="majorHAnsi" w:cstheme="majorHAnsi"/>
          <w:sz w:val="28"/>
          <w:szCs w:val="28"/>
        </w:rPr>
      </w:pPr>
      <w:r w:rsidRPr="000959AC">
        <w:rPr>
          <w:rFonts w:asciiTheme="majorHAnsi" w:hAnsiTheme="majorHAnsi" w:cstheme="majorHAnsi"/>
          <w:sz w:val="28"/>
          <w:szCs w:val="28"/>
        </w:rPr>
        <w:t>Formalise roles for locals (e.g., mentors, language buddies, housing sponsors).</w:t>
      </w:r>
      <w:r w:rsidRPr="000959AC" w:rsidR="00962E88">
        <w:rPr>
          <w:rFonts w:asciiTheme="majorHAnsi" w:hAnsiTheme="majorHAnsi" w:cstheme="majorHAnsi"/>
          <w:sz w:val="28"/>
          <w:szCs w:val="28"/>
        </w:rPr>
        <w:t xml:space="preserve"> R</w:t>
      </w:r>
      <w:r w:rsidRPr="000959AC">
        <w:rPr>
          <w:rFonts w:asciiTheme="majorHAnsi" w:hAnsiTheme="majorHAnsi" w:cstheme="majorHAnsi"/>
          <w:sz w:val="28"/>
          <w:szCs w:val="28"/>
        </w:rPr>
        <w:t xml:space="preserve">equire </w:t>
      </w:r>
      <w:r w:rsidRPr="000959AC" w:rsidR="00962E88">
        <w:rPr>
          <w:rFonts w:asciiTheme="majorHAnsi" w:hAnsiTheme="majorHAnsi" w:cstheme="majorHAnsi"/>
          <w:sz w:val="28"/>
          <w:szCs w:val="28"/>
        </w:rPr>
        <w:t xml:space="preserve">minimum levels of </w:t>
      </w:r>
      <w:r w:rsidRPr="000959AC">
        <w:rPr>
          <w:rFonts w:asciiTheme="majorHAnsi" w:hAnsiTheme="majorHAnsi" w:cstheme="majorHAnsi"/>
          <w:sz w:val="28"/>
          <w:szCs w:val="28"/>
        </w:rPr>
        <w:t>commitments from volunteers</w:t>
      </w:r>
      <w:r w:rsidRPr="000959AC" w:rsidR="00962E88">
        <w:rPr>
          <w:rFonts w:asciiTheme="majorHAnsi" w:hAnsiTheme="majorHAnsi" w:cstheme="majorHAnsi"/>
          <w:sz w:val="28"/>
          <w:szCs w:val="28"/>
        </w:rPr>
        <w:t xml:space="preserve"> (e.g. 6 months)</w:t>
      </w:r>
      <w:r w:rsidRPr="000959AC">
        <w:rPr>
          <w:rFonts w:asciiTheme="majorHAnsi" w:hAnsiTheme="majorHAnsi" w:cstheme="majorHAnsi"/>
          <w:sz w:val="28"/>
          <w:szCs w:val="28"/>
        </w:rPr>
        <w:t>, with training provided.</w:t>
      </w:r>
      <w:r w:rsidRPr="000959AC" w:rsidR="0019521B">
        <w:rPr>
          <w:rFonts w:asciiTheme="majorHAnsi" w:hAnsiTheme="majorHAnsi" w:cstheme="majorHAnsi"/>
          <w:sz w:val="28"/>
          <w:szCs w:val="28"/>
        </w:rPr>
        <w:t xml:space="preserve"> Evidence shows that social cohesion improves when host citizens are involved </w:t>
      </w:r>
      <w:r w:rsidRPr="000959AC" w:rsidR="0019521B">
        <w:rPr>
          <w:rFonts w:asciiTheme="majorHAnsi" w:hAnsiTheme="majorHAnsi" w:cstheme="majorHAnsi"/>
          <w:sz w:val="28"/>
          <w:szCs w:val="28"/>
          <w:u w:val="single"/>
        </w:rPr>
        <w:t>as partners</w:t>
      </w:r>
      <w:r w:rsidRPr="000959AC" w:rsidR="0019521B">
        <w:rPr>
          <w:rFonts w:asciiTheme="majorHAnsi" w:hAnsiTheme="majorHAnsi" w:cstheme="majorHAnsi"/>
          <w:sz w:val="28"/>
          <w:szCs w:val="28"/>
        </w:rPr>
        <w:t>.</w:t>
      </w:r>
    </w:p>
    <w:p w:rsidRPr="000959AC" w:rsidR="00FA2AEB" w:rsidP="00803583" w:rsidRDefault="00E253A2" w14:paraId="2199149D" w14:textId="14335C38">
      <w:pPr>
        <w:pStyle w:val="ListParagraph"/>
        <w:numPr>
          <w:ilvl w:val="0"/>
          <w:numId w:val="11"/>
        </w:numPr>
        <w:jc w:val="both"/>
        <w:rPr>
          <w:rFonts w:asciiTheme="majorHAnsi" w:hAnsiTheme="majorHAnsi" w:cstheme="majorHAnsi"/>
          <w:sz w:val="28"/>
          <w:szCs w:val="28"/>
        </w:rPr>
      </w:pPr>
      <w:r w:rsidRPr="000959AC">
        <w:rPr>
          <w:rFonts w:asciiTheme="majorHAnsi" w:hAnsiTheme="majorHAnsi" w:cstheme="majorHAnsi"/>
          <w:sz w:val="28"/>
          <w:szCs w:val="28"/>
        </w:rPr>
        <w:t>Recognise contributions (e.g., certificates, public acknowledgment</w:t>
      </w:r>
      <w:r w:rsidRPr="000959AC" w:rsidR="00962E88">
        <w:rPr>
          <w:rFonts w:asciiTheme="majorHAnsi" w:hAnsiTheme="majorHAnsi" w:cstheme="majorHAnsi"/>
          <w:sz w:val="28"/>
          <w:szCs w:val="28"/>
        </w:rPr>
        <w:t>, free passes to cultural events, networking opportunities</w:t>
      </w:r>
      <w:r w:rsidRPr="000959AC">
        <w:rPr>
          <w:rFonts w:asciiTheme="majorHAnsi" w:hAnsiTheme="majorHAnsi" w:cstheme="majorHAnsi"/>
          <w:sz w:val="28"/>
          <w:szCs w:val="28"/>
        </w:rPr>
        <w:t>).</w:t>
      </w:r>
    </w:p>
    <w:p w:rsidRPr="000959AC" w:rsidR="00DA02CD" w:rsidRDefault="00DA02CD" w14:paraId="4C26F796" w14:textId="77777777">
      <w:pPr>
        <w:rPr>
          <w:rFonts w:asciiTheme="majorHAnsi" w:hAnsiTheme="majorHAnsi" w:cstheme="majorHAnsi"/>
          <w:sz w:val="28"/>
          <w:szCs w:val="28"/>
        </w:rPr>
      </w:pPr>
    </w:p>
    <w:p w:rsidRPr="000959AC" w:rsidR="00FA2AEB" w:rsidRDefault="00E253A2" w14:paraId="625C0E38" w14:textId="034F32DF">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C.</w:t>
      </w:r>
      <w:r w:rsidRPr="000959AC">
        <w:rPr>
          <w:rFonts w:asciiTheme="majorHAnsi" w:hAnsiTheme="majorHAnsi" w:cstheme="majorHAnsi"/>
          <w:sz w:val="28"/>
          <w:szCs w:val="28"/>
        </w:rPr>
        <w:t xml:space="preserve"> </w:t>
      </w:r>
      <w:r w:rsidRPr="000959AC" w:rsidR="00DA02CD">
        <w:rPr>
          <w:rFonts w:asciiTheme="majorHAnsi" w:hAnsiTheme="majorHAnsi" w:cstheme="majorHAnsi"/>
          <w:sz w:val="28"/>
          <w:szCs w:val="28"/>
        </w:rPr>
        <w:tab/>
      </w:r>
      <w:r w:rsidRPr="000959AC">
        <w:rPr>
          <w:rFonts w:asciiTheme="majorHAnsi" w:hAnsiTheme="majorHAnsi" w:cstheme="majorHAnsi"/>
          <w:b/>
          <w:bCs/>
          <w:sz w:val="32"/>
          <w:szCs w:val="32"/>
        </w:rPr>
        <w:t>Foster Shared Spaces &amp; Cultural Exchange</w:t>
      </w:r>
    </w:p>
    <w:p w:rsidRPr="000959AC" w:rsidR="0019521B" w:rsidP="00803583" w:rsidRDefault="0019521B" w14:paraId="3C8E460B" w14:textId="3F347084">
      <w:pPr>
        <w:pStyle w:val="ListParagraph"/>
        <w:numPr>
          <w:ilvl w:val="0"/>
          <w:numId w:val="12"/>
        </w:numPr>
        <w:jc w:val="both"/>
        <w:rPr>
          <w:rFonts w:asciiTheme="majorHAnsi" w:hAnsiTheme="majorHAnsi" w:cstheme="majorHAnsi"/>
          <w:sz w:val="28"/>
          <w:szCs w:val="28"/>
        </w:rPr>
      </w:pPr>
      <w:r w:rsidRPr="000959AC">
        <w:rPr>
          <w:rFonts w:asciiTheme="majorHAnsi" w:hAnsiTheme="majorHAnsi" w:cstheme="majorHAnsi"/>
          <w:sz w:val="28"/>
          <w:szCs w:val="28"/>
        </w:rPr>
        <w:t>Create opportunities for mutual understanding. Evidence shows that conversation, finding common interests, sharing knowledge, joint projects, cultural and culinary exchanges, etc</w:t>
      </w:r>
      <w:r w:rsidRPr="000959AC" w:rsidR="00507752">
        <w:rPr>
          <w:rFonts w:asciiTheme="majorHAnsi" w:hAnsiTheme="majorHAnsi" w:cstheme="majorHAnsi"/>
          <w:sz w:val="28"/>
          <w:szCs w:val="28"/>
        </w:rPr>
        <w:t>.</w:t>
      </w:r>
      <w:r w:rsidRPr="000959AC">
        <w:rPr>
          <w:rFonts w:asciiTheme="majorHAnsi" w:hAnsiTheme="majorHAnsi" w:cstheme="majorHAnsi"/>
          <w:sz w:val="28"/>
          <w:szCs w:val="28"/>
        </w:rPr>
        <w:t>, all reduce prejudice and foster mutual understanding.</w:t>
      </w:r>
    </w:p>
    <w:p w:rsidRPr="000959AC" w:rsidR="00803583" w:rsidP="00803583" w:rsidRDefault="00E253A2" w14:paraId="3551FD3C" w14:textId="57FB1235">
      <w:pPr>
        <w:pStyle w:val="ListParagraph"/>
        <w:numPr>
          <w:ilvl w:val="0"/>
          <w:numId w:val="12"/>
        </w:numPr>
        <w:jc w:val="both"/>
        <w:rPr>
          <w:rFonts w:asciiTheme="majorHAnsi" w:hAnsiTheme="majorHAnsi" w:cstheme="majorHAnsi"/>
          <w:sz w:val="28"/>
          <w:szCs w:val="28"/>
        </w:rPr>
      </w:pPr>
      <w:r w:rsidRPr="000959AC">
        <w:rPr>
          <w:rFonts w:asciiTheme="majorHAnsi" w:hAnsiTheme="majorHAnsi" w:cstheme="majorHAnsi"/>
          <w:sz w:val="28"/>
          <w:szCs w:val="28"/>
        </w:rPr>
        <w:t>Invest in physical spaces where locals and immigrants interact naturally (e.g., community centres, parks, markets).</w:t>
      </w:r>
      <w:r w:rsidRPr="000959AC" w:rsidR="00DA02CD">
        <w:rPr>
          <w:rFonts w:asciiTheme="majorHAnsi" w:hAnsiTheme="majorHAnsi" w:cstheme="majorHAnsi"/>
          <w:sz w:val="28"/>
          <w:szCs w:val="28"/>
        </w:rPr>
        <w:t xml:space="preserve"> Ensure that childcare facilities are offered, </w:t>
      </w:r>
      <w:r w:rsidRPr="000959AC" w:rsidR="00803583">
        <w:rPr>
          <w:rFonts w:asciiTheme="majorHAnsi" w:hAnsiTheme="majorHAnsi" w:cstheme="majorHAnsi"/>
          <w:sz w:val="28"/>
          <w:szCs w:val="28"/>
        </w:rPr>
        <w:t>create opportunities for language exchanges, shared meals, etc.</w:t>
      </w:r>
    </w:p>
    <w:p w:rsidRPr="000959AC" w:rsidR="00FA2AEB" w:rsidP="00803583" w:rsidRDefault="00E253A2" w14:paraId="23EE35D4" w14:textId="3CE6969F">
      <w:pPr>
        <w:pStyle w:val="ListParagraph"/>
        <w:numPr>
          <w:ilvl w:val="0"/>
          <w:numId w:val="12"/>
        </w:numPr>
        <w:jc w:val="both"/>
        <w:rPr>
          <w:rFonts w:asciiTheme="majorHAnsi" w:hAnsiTheme="majorHAnsi" w:cstheme="majorHAnsi"/>
          <w:sz w:val="28"/>
          <w:szCs w:val="28"/>
        </w:rPr>
      </w:pPr>
      <w:r w:rsidRPr="000959AC">
        <w:rPr>
          <w:rFonts w:asciiTheme="majorHAnsi" w:hAnsiTheme="majorHAnsi" w:cstheme="majorHAnsi"/>
          <w:sz w:val="28"/>
          <w:szCs w:val="28"/>
        </w:rPr>
        <w:t>Support grassroots initiatives (e.g., sports clubs, art projects, neighbourhood gardens).</w:t>
      </w:r>
    </w:p>
    <w:p w:rsidRPr="000959AC" w:rsidR="00803583" w:rsidRDefault="00803583" w14:paraId="59187406" w14:textId="77777777">
      <w:pPr>
        <w:rPr>
          <w:rFonts w:asciiTheme="majorHAnsi" w:hAnsiTheme="majorHAnsi" w:cstheme="majorHAnsi"/>
          <w:sz w:val="28"/>
          <w:szCs w:val="28"/>
        </w:rPr>
      </w:pPr>
    </w:p>
    <w:p w:rsidRPr="000959AC" w:rsidR="00FA2AEB" w:rsidRDefault="00E253A2" w14:paraId="17746D74" w14:textId="07EA0563">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D.</w:t>
      </w:r>
      <w:r w:rsidRPr="000959AC">
        <w:rPr>
          <w:rFonts w:asciiTheme="majorHAnsi" w:hAnsiTheme="majorHAnsi" w:cstheme="majorHAnsi"/>
          <w:sz w:val="28"/>
          <w:szCs w:val="28"/>
        </w:rPr>
        <w:t xml:space="preserve"> </w:t>
      </w:r>
      <w:r w:rsidRPr="000959AC" w:rsidR="00803583">
        <w:rPr>
          <w:rFonts w:asciiTheme="majorHAnsi" w:hAnsiTheme="majorHAnsi" w:cstheme="majorHAnsi"/>
          <w:sz w:val="28"/>
          <w:szCs w:val="28"/>
        </w:rPr>
        <w:tab/>
      </w:r>
      <w:r w:rsidRPr="000959AC">
        <w:rPr>
          <w:rFonts w:asciiTheme="majorHAnsi" w:hAnsiTheme="majorHAnsi" w:cstheme="majorHAnsi"/>
          <w:b/>
          <w:bCs/>
          <w:sz w:val="32"/>
          <w:szCs w:val="32"/>
        </w:rPr>
        <w:t xml:space="preserve">Engage Employers &amp; </w:t>
      </w:r>
      <w:r w:rsidRPr="000959AC" w:rsidR="00803583">
        <w:rPr>
          <w:rFonts w:asciiTheme="majorHAnsi" w:hAnsiTheme="majorHAnsi" w:cstheme="majorHAnsi"/>
          <w:b/>
          <w:bCs/>
          <w:sz w:val="32"/>
          <w:szCs w:val="32"/>
        </w:rPr>
        <w:t xml:space="preserve">Trade </w:t>
      </w:r>
      <w:r w:rsidRPr="000959AC">
        <w:rPr>
          <w:rFonts w:asciiTheme="majorHAnsi" w:hAnsiTheme="majorHAnsi" w:cstheme="majorHAnsi"/>
          <w:b/>
          <w:bCs/>
          <w:sz w:val="32"/>
          <w:szCs w:val="32"/>
        </w:rPr>
        <w:t>Unions</w:t>
      </w:r>
    </w:p>
    <w:p w:rsidRPr="000959AC" w:rsidR="00803583" w:rsidP="00803583" w:rsidRDefault="00E253A2" w14:paraId="2E50C5F1" w14:textId="0593249F">
      <w:pPr>
        <w:pStyle w:val="ListParagraph"/>
        <w:numPr>
          <w:ilvl w:val="0"/>
          <w:numId w:val="13"/>
        </w:numPr>
        <w:jc w:val="both"/>
        <w:rPr>
          <w:rFonts w:asciiTheme="majorHAnsi" w:hAnsiTheme="majorHAnsi" w:cstheme="majorHAnsi"/>
          <w:sz w:val="28"/>
          <w:szCs w:val="28"/>
        </w:rPr>
      </w:pPr>
      <w:r w:rsidRPr="000959AC">
        <w:rPr>
          <w:rFonts w:asciiTheme="majorHAnsi" w:hAnsiTheme="majorHAnsi" w:cstheme="majorHAnsi"/>
          <w:sz w:val="28"/>
          <w:szCs w:val="28"/>
        </w:rPr>
        <w:t>Incentivise businesses to hire and train immigrants (e.g.,</w:t>
      </w:r>
      <w:r w:rsidRPr="000959AC" w:rsidR="00803583">
        <w:rPr>
          <w:rFonts w:asciiTheme="majorHAnsi" w:hAnsiTheme="majorHAnsi" w:cstheme="majorHAnsi"/>
          <w:sz w:val="28"/>
          <w:szCs w:val="28"/>
        </w:rPr>
        <w:t xml:space="preserve"> offer</w:t>
      </w:r>
      <w:r w:rsidRPr="000959AC">
        <w:rPr>
          <w:rFonts w:asciiTheme="majorHAnsi" w:hAnsiTheme="majorHAnsi" w:cstheme="majorHAnsi"/>
          <w:sz w:val="28"/>
          <w:szCs w:val="28"/>
        </w:rPr>
        <w:t xml:space="preserve"> subsidies, tax breaks).</w:t>
      </w:r>
      <w:r w:rsidRPr="000959AC" w:rsidR="0019521B">
        <w:rPr>
          <w:rFonts w:asciiTheme="majorHAnsi" w:hAnsiTheme="majorHAnsi" w:cstheme="majorHAnsi"/>
          <w:sz w:val="28"/>
          <w:szCs w:val="28"/>
        </w:rPr>
        <w:t xml:space="preserve"> Employment accelerates integration.</w:t>
      </w:r>
    </w:p>
    <w:p w:rsidRPr="000959AC" w:rsidR="00FA2AEB" w:rsidP="00803583" w:rsidRDefault="00E253A2" w14:paraId="04C560E5" w14:textId="4BB9B490">
      <w:pPr>
        <w:pStyle w:val="ListParagraph"/>
        <w:numPr>
          <w:ilvl w:val="0"/>
          <w:numId w:val="13"/>
        </w:numPr>
        <w:jc w:val="both"/>
        <w:rPr>
          <w:rFonts w:asciiTheme="majorHAnsi" w:hAnsiTheme="majorHAnsi" w:cstheme="majorHAnsi"/>
          <w:sz w:val="28"/>
          <w:szCs w:val="28"/>
        </w:rPr>
      </w:pPr>
      <w:r w:rsidRPr="000959AC">
        <w:rPr>
          <w:rFonts w:asciiTheme="majorHAnsi" w:hAnsiTheme="majorHAnsi" w:cstheme="majorHAnsi"/>
          <w:sz w:val="28"/>
          <w:szCs w:val="28"/>
        </w:rPr>
        <w:t>Create sector-specific partnerships (e.g., healthcare, logistics) to match immigrant skills with labour needs.</w:t>
      </w:r>
    </w:p>
    <w:p w:rsidRPr="000959AC" w:rsidR="00803583" w:rsidRDefault="00803583" w14:paraId="35B3EC51" w14:textId="77777777">
      <w:pPr>
        <w:rPr>
          <w:rFonts w:asciiTheme="majorHAnsi" w:hAnsiTheme="majorHAnsi" w:cstheme="majorHAnsi"/>
          <w:sz w:val="28"/>
          <w:szCs w:val="28"/>
        </w:rPr>
      </w:pPr>
    </w:p>
    <w:p w:rsidRPr="000959AC" w:rsidR="00803583" w:rsidRDefault="00E253A2" w14:paraId="69E02E39" w14:textId="2BAF737A">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E.</w:t>
      </w:r>
      <w:r w:rsidRPr="000959AC">
        <w:rPr>
          <w:rFonts w:asciiTheme="majorHAnsi" w:hAnsiTheme="majorHAnsi" w:cstheme="majorHAnsi"/>
          <w:sz w:val="28"/>
          <w:szCs w:val="28"/>
        </w:rPr>
        <w:t xml:space="preserve"> </w:t>
      </w:r>
      <w:r w:rsidRPr="000959AC" w:rsidR="00803583">
        <w:rPr>
          <w:rFonts w:asciiTheme="majorHAnsi" w:hAnsiTheme="majorHAnsi" w:cstheme="majorHAnsi"/>
          <w:sz w:val="28"/>
          <w:szCs w:val="28"/>
        </w:rPr>
        <w:tab/>
      </w:r>
      <w:r w:rsidRPr="000959AC">
        <w:rPr>
          <w:rFonts w:asciiTheme="majorHAnsi" w:hAnsiTheme="majorHAnsi" w:cstheme="majorHAnsi"/>
          <w:b/>
          <w:bCs/>
          <w:sz w:val="32"/>
          <w:szCs w:val="32"/>
        </w:rPr>
        <w:t>Empower Local Institutions (Schools, Police, Healthcare)</w:t>
      </w:r>
    </w:p>
    <w:p w:rsidRPr="000959AC" w:rsidR="004D10C9" w:rsidP="002B7516" w:rsidRDefault="00E253A2" w14:paraId="55655389" w14:textId="77777777">
      <w:pPr>
        <w:pStyle w:val="ListParagraph"/>
        <w:numPr>
          <w:ilvl w:val="0"/>
          <w:numId w:val="14"/>
        </w:numPr>
        <w:jc w:val="both"/>
        <w:rPr>
          <w:rFonts w:asciiTheme="majorHAnsi" w:hAnsiTheme="majorHAnsi" w:cstheme="majorHAnsi"/>
          <w:sz w:val="28"/>
          <w:szCs w:val="28"/>
        </w:rPr>
      </w:pPr>
      <w:r w:rsidRPr="000959AC">
        <w:rPr>
          <w:rFonts w:asciiTheme="majorHAnsi" w:hAnsiTheme="majorHAnsi" w:cstheme="majorHAnsi"/>
          <w:sz w:val="28"/>
          <w:szCs w:val="28"/>
        </w:rPr>
        <w:t>Train teachers, police, and healthcare workers in cultural competence and anti-discrimination practices.</w:t>
      </w:r>
      <w:r w:rsidRPr="000959AC" w:rsidR="004D10C9">
        <w:rPr>
          <w:rFonts w:asciiTheme="majorHAnsi" w:hAnsiTheme="majorHAnsi" w:cstheme="majorHAnsi"/>
          <w:sz w:val="28"/>
          <w:szCs w:val="28"/>
        </w:rPr>
        <w:t xml:space="preserve"> Train multilingual mediators to work within these institutions. </w:t>
      </w:r>
    </w:p>
    <w:p w:rsidRPr="000959AC" w:rsidR="00FA2AEB" w:rsidP="002B7516" w:rsidRDefault="00E253A2" w14:paraId="3F23AEFB" w14:textId="05F9ADD9">
      <w:pPr>
        <w:pStyle w:val="ListParagraph"/>
        <w:numPr>
          <w:ilvl w:val="0"/>
          <w:numId w:val="14"/>
        </w:numPr>
        <w:jc w:val="both"/>
        <w:rPr>
          <w:rFonts w:asciiTheme="majorHAnsi" w:hAnsiTheme="majorHAnsi" w:cstheme="majorHAnsi"/>
          <w:sz w:val="28"/>
          <w:szCs w:val="28"/>
        </w:rPr>
      </w:pPr>
      <w:r w:rsidRPr="000959AC">
        <w:rPr>
          <w:rFonts w:asciiTheme="majorHAnsi" w:hAnsiTheme="majorHAnsi" w:cstheme="majorHAnsi"/>
          <w:sz w:val="28"/>
          <w:szCs w:val="28"/>
        </w:rPr>
        <w:t>Encourage immigrant representation in local institutions (e.g., parent-teacher associations, neighbourhood councils).</w:t>
      </w:r>
    </w:p>
    <w:p w:rsidRPr="000959AC" w:rsidR="002B7516" w:rsidP="002B7516" w:rsidRDefault="002B7516" w14:paraId="568EFE93" w14:textId="0080CD43">
      <w:pPr>
        <w:pStyle w:val="ListParagraph"/>
        <w:numPr>
          <w:ilvl w:val="0"/>
          <w:numId w:val="14"/>
        </w:numPr>
        <w:jc w:val="both"/>
        <w:rPr>
          <w:rFonts w:asciiTheme="majorHAnsi" w:hAnsiTheme="majorHAnsi" w:cstheme="majorHAnsi"/>
          <w:sz w:val="28"/>
          <w:szCs w:val="28"/>
        </w:rPr>
      </w:pPr>
      <w:r w:rsidRPr="000959AC">
        <w:rPr>
          <w:rFonts w:asciiTheme="majorHAnsi" w:hAnsiTheme="majorHAnsi" w:cstheme="majorHAnsi"/>
          <w:sz w:val="28"/>
          <w:szCs w:val="28"/>
        </w:rPr>
        <w:t xml:space="preserve">Organise regular meetings between police and immigrant communities to build trust and address concerns (e.g., </w:t>
      </w:r>
      <w:r w:rsidRPr="000959AC" w:rsidR="00593B48">
        <w:rPr>
          <w:rFonts w:asciiTheme="majorHAnsi" w:hAnsiTheme="majorHAnsi" w:cstheme="majorHAnsi"/>
          <w:sz w:val="28"/>
          <w:szCs w:val="28"/>
        </w:rPr>
        <w:t xml:space="preserve">information sessions, guidance, </w:t>
      </w:r>
      <w:r w:rsidRPr="000959AC" w:rsidR="000A1439">
        <w:rPr>
          <w:rFonts w:asciiTheme="majorHAnsi" w:hAnsiTheme="majorHAnsi" w:cstheme="majorHAnsi"/>
          <w:sz w:val="28"/>
          <w:szCs w:val="28"/>
        </w:rPr>
        <w:t>preventing</w:t>
      </w:r>
      <w:r w:rsidRPr="000959AC" w:rsidR="00593B48">
        <w:rPr>
          <w:rFonts w:asciiTheme="majorHAnsi" w:hAnsiTheme="majorHAnsi" w:cstheme="majorHAnsi"/>
          <w:sz w:val="28"/>
          <w:szCs w:val="28"/>
        </w:rPr>
        <w:t xml:space="preserve"> </w:t>
      </w:r>
      <w:r w:rsidRPr="000959AC">
        <w:rPr>
          <w:rFonts w:asciiTheme="majorHAnsi" w:hAnsiTheme="majorHAnsi" w:cstheme="majorHAnsi"/>
          <w:sz w:val="28"/>
          <w:szCs w:val="28"/>
        </w:rPr>
        <w:t xml:space="preserve">racial profiling, </w:t>
      </w:r>
      <w:r w:rsidRPr="000959AC" w:rsidR="000A1439">
        <w:rPr>
          <w:rFonts w:asciiTheme="majorHAnsi" w:hAnsiTheme="majorHAnsi" w:cstheme="majorHAnsi"/>
          <w:sz w:val="28"/>
          <w:szCs w:val="28"/>
        </w:rPr>
        <w:t>etc</w:t>
      </w:r>
      <w:r w:rsidRPr="000959AC" w:rsidR="00507752">
        <w:rPr>
          <w:rFonts w:asciiTheme="majorHAnsi" w:hAnsiTheme="majorHAnsi" w:cstheme="majorHAnsi"/>
          <w:sz w:val="28"/>
          <w:szCs w:val="28"/>
        </w:rPr>
        <w:t>.</w:t>
      </w:r>
      <w:r w:rsidRPr="000959AC">
        <w:rPr>
          <w:rFonts w:asciiTheme="majorHAnsi" w:hAnsiTheme="majorHAnsi" w:cstheme="majorHAnsi"/>
          <w:sz w:val="28"/>
          <w:szCs w:val="28"/>
        </w:rPr>
        <w:t>).</w:t>
      </w:r>
    </w:p>
    <w:p w:rsidRPr="000959AC" w:rsidR="004D10C9" w:rsidRDefault="004D10C9" w14:paraId="3609119B" w14:textId="77777777">
      <w:pPr>
        <w:rPr>
          <w:rFonts w:asciiTheme="majorHAnsi" w:hAnsiTheme="majorHAnsi" w:cstheme="majorHAnsi"/>
          <w:sz w:val="28"/>
          <w:szCs w:val="28"/>
        </w:rPr>
      </w:pPr>
    </w:p>
    <w:p w:rsidRPr="000959AC" w:rsidR="00FA2AEB" w:rsidRDefault="00E253A2" w14:paraId="363BF9D5" w14:textId="136EF04F">
      <w:pPr>
        <w:rPr>
          <w:rFonts w:asciiTheme="majorHAnsi" w:hAnsiTheme="majorHAnsi" w:cstheme="majorHAnsi"/>
          <w:sz w:val="28"/>
          <w:szCs w:val="28"/>
        </w:rPr>
      </w:pPr>
      <w:r w:rsidRPr="00D5196C">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F.</w:t>
      </w:r>
      <w:r w:rsidRPr="000959AC">
        <w:rPr>
          <w:rFonts w:asciiTheme="majorHAnsi" w:hAnsiTheme="majorHAnsi" w:cstheme="majorHAnsi"/>
          <w:sz w:val="28"/>
          <w:szCs w:val="28"/>
        </w:rPr>
        <w:t xml:space="preserve"> </w:t>
      </w:r>
      <w:r w:rsidRPr="000959AC" w:rsidR="004D10C9">
        <w:rPr>
          <w:rFonts w:asciiTheme="majorHAnsi" w:hAnsiTheme="majorHAnsi" w:cstheme="majorHAnsi"/>
          <w:sz w:val="28"/>
          <w:szCs w:val="28"/>
        </w:rPr>
        <w:tab/>
      </w:r>
      <w:r w:rsidRPr="000959AC">
        <w:rPr>
          <w:rFonts w:asciiTheme="majorHAnsi" w:hAnsiTheme="majorHAnsi" w:cstheme="majorHAnsi"/>
          <w:b/>
          <w:bCs/>
          <w:sz w:val="32"/>
          <w:szCs w:val="32"/>
        </w:rPr>
        <w:t>Use Digital Tools to Facilitate Engagement</w:t>
      </w:r>
    </w:p>
    <w:p w:rsidRPr="000959AC" w:rsidR="004D10C9" w:rsidP="004D10C9" w:rsidRDefault="004D10C9" w14:paraId="5BDC2641" w14:textId="5598D84F">
      <w:pPr>
        <w:pStyle w:val="ListParagraph"/>
        <w:numPr>
          <w:ilvl w:val="0"/>
          <w:numId w:val="15"/>
        </w:numPr>
        <w:jc w:val="both"/>
        <w:rPr>
          <w:rFonts w:asciiTheme="majorHAnsi" w:hAnsiTheme="majorHAnsi" w:cstheme="majorHAnsi"/>
          <w:sz w:val="28"/>
          <w:szCs w:val="28"/>
        </w:rPr>
      </w:pPr>
      <w:r w:rsidRPr="000959AC">
        <w:rPr>
          <w:rFonts w:asciiTheme="majorHAnsi" w:hAnsiTheme="majorHAnsi" w:cstheme="majorHAnsi"/>
          <w:sz w:val="28"/>
          <w:szCs w:val="28"/>
        </w:rPr>
        <w:t>Create o</w:t>
      </w:r>
      <w:r w:rsidRPr="000959AC" w:rsidR="00E253A2">
        <w:rPr>
          <w:rFonts w:asciiTheme="majorHAnsi" w:hAnsiTheme="majorHAnsi" w:cstheme="majorHAnsi"/>
          <w:sz w:val="28"/>
          <w:szCs w:val="28"/>
        </w:rPr>
        <w:t>nline platforms</w:t>
      </w:r>
      <w:r w:rsidRPr="000959AC">
        <w:rPr>
          <w:rFonts w:asciiTheme="majorHAnsi" w:hAnsiTheme="majorHAnsi" w:cstheme="majorHAnsi"/>
          <w:sz w:val="28"/>
          <w:szCs w:val="28"/>
        </w:rPr>
        <w:t>/apps</w:t>
      </w:r>
      <w:r w:rsidRPr="000959AC" w:rsidR="00E253A2">
        <w:rPr>
          <w:rFonts w:asciiTheme="majorHAnsi" w:hAnsiTheme="majorHAnsi" w:cstheme="majorHAnsi"/>
          <w:sz w:val="28"/>
          <w:szCs w:val="28"/>
        </w:rPr>
        <w:t xml:space="preserve"> </w:t>
      </w:r>
      <w:r w:rsidRPr="000959AC">
        <w:rPr>
          <w:rFonts w:asciiTheme="majorHAnsi" w:hAnsiTheme="majorHAnsi" w:cstheme="majorHAnsi"/>
          <w:sz w:val="28"/>
          <w:szCs w:val="28"/>
        </w:rPr>
        <w:t>where</w:t>
      </w:r>
      <w:r w:rsidRPr="000959AC" w:rsidR="00E253A2">
        <w:rPr>
          <w:rFonts w:asciiTheme="majorHAnsi" w:hAnsiTheme="majorHAnsi" w:cstheme="majorHAnsi"/>
          <w:sz w:val="28"/>
          <w:szCs w:val="28"/>
        </w:rPr>
        <w:t xml:space="preserve"> locals </w:t>
      </w:r>
      <w:r w:rsidRPr="000959AC">
        <w:rPr>
          <w:rFonts w:asciiTheme="majorHAnsi" w:hAnsiTheme="majorHAnsi" w:cstheme="majorHAnsi"/>
          <w:sz w:val="28"/>
          <w:szCs w:val="28"/>
        </w:rPr>
        <w:t>can</w:t>
      </w:r>
      <w:r w:rsidRPr="000959AC" w:rsidR="00E253A2">
        <w:rPr>
          <w:rFonts w:asciiTheme="majorHAnsi" w:hAnsiTheme="majorHAnsi" w:cstheme="majorHAnsi"/>
          <w:sz w:val="28"/>
          <w:szCs w:val="28"/>
        </w:rPr>
        <w:t xml:space="preserve"> offer skills, housing, or mentorship</w:t>
      </w:r>
      <w:r w:rsidRPr="000959AC">
        <w:rPr>
          <w:rFonts w:asciiTheme="majorHAnsi" w:hAnsiTheme="majorHAnsi" w:cstheme="majorHAnsi"/>
          <w:sz w:val="28"/>
          <w:szCs w:val="28"/>
        </w:rPr>
        <w:t xml:space="preserve"> to immigrants</w:t>
      </w:r>
      <w:r w:rsidRPr="000959AC" w:rsidR="00E253A2">
        <w:rPr>
          <w:rFonts w:asciiTheme="majorHAnsi" w:hAnsiTheme="majorHAnsi" w:cstheme="majorHAnsi"/>
          <w:sz w:val="28"/>
          <w:szCs w:val="28"/>
        </w:rPr>
        <w:t>.</w:t>
      </w:r>
      <w:r w:rsidRPr="000959AC">
        <w:rPr>
          <w:rFonts w:asciiTheme="majorHAnsi" w:hAnsiTheme="majorHAnsi" w:cstheme="majorHAnsi"/>
          <w:sz w:val="28"/>
          <w:szCs w:val="28"/>
        </w:rPr>
        <w:t xml:space="preserve"> Create a social media account where host citizens can volunteer to be mentors.</w:t>
      </w:r>
    </w:p>
    <w:p w:rsidRPr="000959AC" w:rsidR="00FA2AEB" w:rsidP="004D10C9" w:rsidRDefault="00E253A2" w14:paraId="0F4EC66C" w14:textId="00E492B0">
      <w:pPr>
        <w:pStyle w:val="ListParagraph"/>
        <w:numPr>
          <w:ilvl w:val="0"/>
          <w:numId w:val="15"/>
        </w:numPr>
        <w:jc w:val="both"/>
        <w:rPr>
          <w:rFonts w:asciiTheme="majorHAnsi" w:hAnsiTheme="majorHAnsi" w:cstheme="majorHAnsi"/>
          <w:sz w:val="28"/>
          <w:szCs w:val="28"/>
        </w:rPr>
      </w:pPr>
      <w:r w:rsidRPr="000959AC">
        <w:rPr>
          <w:rFonts w:asciiTheme="majorHAnsi" w:hAnsiTheme="majorHAnsi" w:cstheme="majorHAnsi"/>
          <w:sz w:val="28"/>
          <w:szCs w:val="28"/>
        </w:rPr>
        <w:t>Social media campaigns to showcase success stories and encourage participation.</w:t>
      </w:r>
    </w:p>
    <w:p w:rsidRPr="000959AC" w:rsidR="004D10C9" w:rsidRDefault="004D10C9" w14:paraId="52FD98EE" w14:textId="77777777">
      <w:pPr>
        <w:rPr>
          <w:rFonts w:asciiTheme="majorHAnsi" w:hAnsiTheme="majorHAnsi" w:cstheme="majorHAnsi"/>
          <w:sz w:val="28"/>
          <w:szCs w:val="28"/>
        </w:rPr>
      </w:pPr>
    </w:p>
    <w:p w:rsidRPr="00980BB3" w:rsidR="00FA2AEB" w:rsidRDefault="00E253A2" w14:paraId="007F45FA" w14:textId="5286DE6D">
      <w:pPr>
        <w:rPr>
          <w:rFonts w:asciiTheme="majorHAnsi" w:hAnsiTheme="majorHAnsi" w:cstheme="majorHAnsi"/>
          <w:sz w:val="28"/>
          <w:szCs w:val="28"/>
        </w:rPr>
      </w:pPr>
      <w:r w:rsidRPr="00980BB3">
        <w:rPr>
          <w:rFonts w:asciiTheme="majorHAnsi" w:hAnsiTheme="majorHAnsi" w:cstheme="majorHAnsi"/>
          <w:b/>
          <w:outline/>
          <w:color w:val="C0504D" w:themeColor="accent2"/>
          <w:sz w:val="40"/>
          <w:szCs w:val="40"/>
          <w14:glow w14:rad="63500">
            <w14:schemeClr w14:val="accent2">
              <w14:alpha w14:val="60000"/>
              <w14:satMod w14:val="175000"/>
            </w14:schemeClr>
          </w14:glow>
          <w14:shadow w14:blurRad="0" w14:dist="38100" w14:dir="2700000" w14:sx="100000" w14:sy="100000" w14:kx="0" w14:ky="0" w14:algn="tl">
            <w14:schemeClr w14:val="accent2"/>
          </w14:shadow>
          <w14:reflection w14:blurRad="6350" w14:stA="50000" w14:stPos="0" w14:endA="300" w14:endPos="50000" w14:dist="60007" w14:dir="5400000" w14:fadeDir="5400000" w14:sx="100000" w14:sy="-100000" w14:kx="0" w14:ky="0" w14:algn="bl"/>
          <w14:textOutline w14:w="6604" w14:cap="flat" w14:cmpd="sng" w14:algn="ctr">
            <w14:solidFill>
              <w14:schemeClr w14:val="accent2"/>
            </w14:solidFill>
            <w14:prstDash w14:val="solid"/>
            <w14:round/>
          </w14:textOutline>
          <w14:textFill>
            <w14:noFill/>
          </w14:textFill>
        </w:rPr>
        <w:t>G.</w:t>
      </w:r>
      <w:r w:rsidRPr="00980BB3">
        <w:rPr>
          <w:rFonts w:asciiTheme="majorHAnsi" w:hAnsiTheme="majorHAnsi" w:cstheme="majorHAnsi"/>
          <w:sz w:val="28"/>
          <w:szCs w:val="28"/>
        </w:rPr>
        <w:t xml:space="preserve"> </w:t>
      </w:r>
      <w:r w:rsidRPr="00980BB3" w:rsidR="004D10C9">
        <w:rPr>
          <w:rFonts w:asciiTheme="majorHAnsi" w:hAnsiTheme="majorHAnsi" w:cstheme="majorHAnsi"/>
          <w:sz w:val="28"/>
          <w:szCs w:val="28"/>
        </w:rPr>
        <w:tab/>
      </w:r>
      <w:r w:rsidRPr="00980BB3">
        <w:rPr>
          <w:rFonts w:asciiTheme="majorHAnsi" w:hAnsiTheme="majorHAnsi" w:cstheme="majorHAnsi"/>
          <w:b/>
          <w:bCs/>
          <w:sz w:val="32"/>
          <w:szCs w:val="32"/>
        </w:rPr>
        <w:t>Measure &amp; Communicate Impact</w:t>
      </w:r>
    </w:p>
    <w:p w:rsidRPr="000959AC" w:rsidR="004D10C9" w:rsidP="004D10C9" w:rsidRDefault="00E253A2" w14:paraId="1A49D0E5" w14:textId="4FE692EF">
      <w:pPr>
        <w:pStyle w:val="ListParagraph"/>
        <w:numPr>
          <w:ilvl w:val="0"/>
          <w:numId w:val="16"/>
        </w:numPr>
        <w:jc w:val="both"/>
        <w:rPr>
          <w:rFonts w:asciiTheme="majorHAnsi" w:hAnsiTheme="majorHAnsi" w:cstheme="majorHAnsi"/>
          <w:sz w:val="28"/>
          <w:szCs w:val="28"/>
        </w:rPr>
      </w:pPr>
      <w:r w:rsidRPr="000959AC">
        <w:rPr>
          <w:rFonts w:asciiTheme="majorHAnsi" w:hAnsiTheme="majorHAnsi" w:cstheme="majorHAnsi"/>
          <w:sz w:val="28"/>
          <w:szCs w:val="28"/>
        </w:rPr>
        <w:t xml:space="preserve">Track and </w:t>
      </w:r>
      <w:r w:rsidRPr="000959AC" w:rsidR="004D10C9">
        <w:rPr>
          <w:rFonts w:asciiTheme="majorHAnsi" w:hAnsiTheme="majorHAnsi" w:cstheme="majorHAnsi"/>
          <w:sz w:val="28"/>
          <w:szCs w:val="28"/>
        </w:rPr>
        <w:t xml:space="preserve">regularly </w:t>
      </w:r>
      <w:r w:rsidRPr="000959AC">
        <w:rPr>
          <w:rFonts w:asciiTheme="majorHAnsi" w:hAnsiTheme="majorHAnsi" w:cstheme="majorHAnsi"/>
          <w:sz w:val="28"/>
          <w:szCs w:val="28"/>
        </w:rPr>
        <w:t>publish data on employment rates, school performance</w:t>
      </w:r>
      <w:r w:rsidRPr="000959AC" w:rsidR="002B7516">
        <w:rPr>
          <w:rFonts w:asciiTheme="majorHAnsi" w:hAnsiTheme="majorHAnsi" w:cstheme="majorHAnsi"/>
          <w:sz w:val="28"/>
          <w:szCs w:val="28"/>
        </w:rPr>
        <w:t>, language skills, host volunteering, social trust, etc</w:t>
      </w:r>
      <w:r w:rsidRPr="000959AC">
        <w:rPr>
          <w:rFonts w:asciiTheme="majorHAnsi" w:hAnsiTheme="majorHAnsi" w:cstheme="majorHAnsi"/>
          <w:sz w:val="28"/>
          <w:szCs w:val="28"/>
        </w:rPr>
        <w:t>.</w:t>
      </w:r>
    </w:p>
    <w:p w:rsidRPr="000959AC" w:rsidR="00FA2AEB" w:rsidP="004D10C9" w:rsidRDefault="00E253A2" w14:paraId="27DCC789" w14:textId="0F99239F">
      <w:pPr>
        <w:pStyle w:val="ListParagraph"/>
        <w:numPr>
          <w:ilvl w:val="0"/>
          <w:numId w:val="16"/>
        </w:numPr>
        <w:jc w:val="both"/>
        <w:rPr>
          <w:rFonts w:asciiTheme="majorHAnsi" w:hAnsiTheme="majorHAnsi" w:cstheme="majorHAnsi"/>
          <w:sz w:val="28"/>
          <w:szCs w:val="28"/>
        </w:rPr>
      </w:pPr>
      <w:r w:rsidRPr="000959AC">
        <w:rPr>
          <w:rFonts w:asciiTheme="majorHAnsi" w:hAnsiTheme="majorHAnsi" w:cstheme="majorHAnsi"/>
          <w:sz w:val="28"/>
          <w:szCs w:val="28"/>
        </w:rPr>
        <w:t xml:space="preserve">Celebrate milestones (e.g., </w:t>
      </w:r>
      <w:r w:rsidRPr="000959AC" w:rsidR="001D4E87">
        <w:rPr>
          <w:rFonts w:eastAsia="Times New Roman" w:asciiTheme="majorHAnsi" w:hAnsiTheme="majorHAnsi" w:cstheme="majorHAnsi"/>
          <w:sz w:val="28"/>
          <w:szCs w:val="28"/>
        </w:rPr>
        <w:t>‘</w:t>
      </w:r>
      <w:r w:rsidRPr="000959AC">
        <w:rPr>
          <w:rFonts w:asciiTheme="majorHAnsi" w:hAnsiTheme="majorHAnsi" w:cstheme="majorHAnsi"/>
          <w:sz w:val="28"/>
          <w:szCs w:val="28"/>
        </w:rPr>
        <w:t>100 locals mentored immigrants this year</w:t>
      </w:r>
      <w:r w:rsidRPr="000959AC" w:rsidR="002A4E46">
        <w:rPr>
          <w:rFonts w:eastAsia="Times New Roman" w:asciiTheme="majorHAnsi" w:hAnsiTheme="majorHAnsi" w:cstheme="majorHAnsi"/>
          <w:sz w:val="28"/>
          <w:szCs w:val="28"/>
        </w:rPr>
        <w:t>’</w:t>
      </w:r>
      <w:r w:rsidRPr="000959AC">
        <w:rPr>
          <w:rFonts w:asciiTheme="majorHAnsi" w:hAnsiTheme="majorHAnsi" w:cstheme="majorHAnsi"/>
          <w:sz w:val="28"/>
          <w:szCs w:val="28"/>
        </w:rPr>
        <w:t>).</w:t>
      </w:r>
      <w:r w:rsidRPr="000959AC" w:rsidR="004D10C9">
        <w:rPr>
          <w:rFonts w:asciiTheme="majorHAnsi" w:hAnsiTheme="majorHAnsi" w:cstheme="majorHAnsi"/>
          <w:sz w:val="28"/>
          <w:szCs w:val="28"/>
        </w:rPr>
        <w:t xml:space="preserve"> Hold an annual awards ceremony for hosts who volunteer.</w:t>
      </w:r>
    </w:p>
    <w:p w:rsidRPr="000959AC" w:rsidR="00461D41" w:rsidP="004D10C9" w:rsidRDefault="00461D41" w14:paraId="180D6714" w14:textId="79B8AD8B">
      <w:pPr>
        <w:pStyle w:val="ListParagraph"/>
        <w:numPr>
          <w:ilvl w:val="0"/>
          <w:numId w:val="16"/>
        </w:numPr>
        <w:jc w:val="both"/>
        <w:rPr>
          <w:rFonts w:asciiTheme="majorHAnsi" w:hAnsiTheme="majorHAnsi" w:cstheme="majorHAnsi"/>
          <w:sz w:val="28"/>
          <w:szCs w:val="28"/>
        </w:rPr>
      </w:pPr>
      <w:r w:rsidRPr="000959AC">
        <w:rPr>
          <w:rFonts w:asciiTheme="majorHAnsi" w:hAnsiTheme="majorHAnsi" w:cstheme="majorHAnsi"/>
          <w:sz w:val="28"/>
          <w:szCs w:val="28"/>
        </w:rPr>
        <w:t xml:space="preserve">Keep constant dialogue with the host population, with the immigrant community, with community leaders, with local media. </w:t>
      </w:r>
    </w:p>
    <w:p w:rsidRPr="000959AC" w:rsidR="00FA2AEB" w:rsidRDefault="00FA2AEB" w14:paraId="38869FD8" w14:textId="77777777">
      <w:pPr>
        <w:rPr>
          <w:rFonts w:asciiTheme="majorHAnsi" w:hAnsiTheme="majorHAnsi" w:cstheme="majorHAnsi"/>
          <w:sz w:val="28"/>
          <w:szCs w:val="28"/>
        </w:rPr>
      </w:pPr>
    </w:p>
    <w:p w:rsidRPr="000959AC" w:rsidR="003A0792" w:rsidP="003A0792" w:rsidRDefault="003A0792" w14:paraId="4760421F" w14:textId="322CC1F9">
      <w:pPr>
        <w:rPr>
          <w:rFonts w:ascii="Gill Sans Std ExtraBold" w:hAnsi="Gill Sans Std ExtraBold" w:cstheme="majorHAnsi"/>
          <w:b/>
          <w:bCs/>
          <w:color w:val="C00000"/>
          <w:sz w:val="32"/>
          <w:szCs w:val="32"/>
          <w:u w:val="single"/>
        </w:rPr>
      </w:pPr>
      <w:r w:rsidRPr="000959AC">
        <w:rPr>
          <w:rFonts w:ascii="Gill Sans Std ExtraBold" w:hAnsi="Gill Sans Std ExtraBold" w:cstheme="majorHAnsi"/>
          <w:b/>
          <w:bCs/>
          <w:color w:val="FFFFFF" w:themeColor="background1"/>
          <w:sz w:val="32"/>
          <w:szCs w:val="32"/>
          <w:highlight w:val="black"/>
          <w:u w:val="single"/>
        </w:rPr>
        <w:t>Rights &amp; responsibilities</w:t>
      </w:r>
      <w:r w:rsidRPr="000959AC">
        <w:rPr>
          <w:rFonts w:ascii="Gill Sans Std ExtraBold" w:hAnsi="Gill Sans Std ExtraBold" w:cstheme="majorHAnsi"/>
          <w:b/>
          <w:bCs/>
          <w:color w:val="C00000"/>
          <w:sz w:val="32"/>
          <w:szCs w:val="32"/>
          <w:u w:val="single"/>
        </w:rPr>
        <w:t xml:space="preserve"> of immigrants and hosts </w:t>
      </w:r>
    </w:p>
    <w:p w:rsidRPr="000959AC" w:rsidR="003A0792" w:rsidP="003A0792" w:rsidRDefault="003A0792" w14:paraId="7409C5A6" w14:textId="77777777"/>
    <w:p w:rsidRPr="000959AC" w:rsidR="003A0792" w:rsidP="003A0792" w:rsidRDefault="003A0792" w14:paraId="59AA3AF7" w14:textId="38470AD4">
      <w:pPr>
        <w:rPr>
          <w:rFonts w:asciiTheme="majorHAnsi" w:hAnsiTheme="majorHAnsi" w:cstheme="majorHAnsi"/>
          <w:b/>
          <w:bCs/>
          <w:sz w:val="32"/>
          <w:szCs w:val="32"/>
        </w:rPr>
      </w:pPr>
      <w:r w:rsidRPr="000959AC">
        <w:rPr>
          <w:rFonts w:asciiTheme="majorHAnsi" w:hAnsiTheme="majorHAnsi" w:cstheme="majorHAnsi"/>
          <w:b/>
          <w:bCs/>
          <w:sz w:val="32"/>
          <w:szCs w:val="32"/>
        </w:rPr>
        <w:t>Responsibilities</w:t>
      </w:r>
      <w:r w:rsidRPr="000959AC" w:rsidR="00B90963">
        <w:rPr>
          <w:rFonts w:asciiTheme="majorHAnsi" w:hAnsiTheme="majorHAnsi" w:cstheme="majorHAnsi"/>
          <w:b/>
          <w:bCs/>
          <w:sz w:val="32"/>
          <w:szCs w:val="32"/>
        </w:rPr>
        <w:t xml:space="preserve"> of </w:t>
      </w:r>
      <w:r w:rsidRPr="000959AC" w:rsidR="00B90963">
        <w:rPr>
          <w:rFonts w:asciiTheme="majorHAnsi" w:hAnsiTheme="majorHAnsi" w:cstheme="majorHAnsi"/>
          <w:b/>
          <w:bCs/>
          <w:color w:val="FFFFFF" w:themeColor="background1"/>
          <w:sz w:val="32"/>
          <w:szCs w:val="32"/>
          <w:highlight w:val="black"/>
        </w:rPr>
        <w:t>immigrants</w:t>
      </w:r>
    </w:p>
    <w:p w:rsidRPr="000959AC" w:rsidR="00AC3B03" w:rsidP="00B90963" w:rsidRDefault="00AC3B03" w14:paraId="6B5CF953" w14:textId="48CA23C2">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Learn about and abide by local laws and regulations.</w:t>
      </w:r>
    </w:p>
    <w:p w:rsidRPr="000959AC" w:rsidR="00AC3B03" w:rsidP="00AC3B03" w:rsidRDefault="00AC3B03" w14:paraId="58A7FC13" w14:textId="1598EFD1">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Learn about and respect local customs and cultural norms.</w:t>
      </w:r>
    </w:p>
    <w:p w:rsidRPr="000959AC" w:rsidR="003A0792" w:rsidP="00B90963" w:rsidRDefault="003A0792" w14:paraId="72A50C7D" w14:textId="4CD03A64">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Engage actively in language and training programmes.</w:t>
      </w:r>
    </w:p>
    <w:p w:rsidRPr="000959AC" w:rsidR="003A0792" w:rsidP="00B90963" w:rsidRDefault="003A0792" w14:paraId="7C4D1A4D" w14:textId="3E38F1F1">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Contribute to the community through work, volunteeri</w:t>
      </w:r>
      <w:r w:rsidRPr="000959AC" w:rsidR="00071C5D">
        <w:rPr>
          <w:rFonts w:asciiTheme="majorHAnsi" w:hAnsiTheme="majorHAnsi" w:cstheme="majorHAnsi"/>
          <w:sz w:val="24"/>
          <w:szCs w:val="24"/>
        </w:rPr>
        <w:t>ng</w:t>
      </w:r>
      <w:r w:rsidRPr="000959AC">
        <w:rPr>
          <w:rFonts w:asciiTheme="majorHAnsi" w:hAnsiTheme="majorHAnsi" w:cstheme="majorHAnsi"/>
          <w:sz w:val="24"/>
          <w:szCs w:val="24"/>
        </w:rPr>
        <w:t>, or civic participation.</w:t>
      </w:r>
    </w:p>
    <w:p w:rsidRPr="000959AC" w:rsidR="003A0792" w:rsidP="00AC3B03" w:rsidRDefault="00AC3B03" w14:paraId="7F245F79" w14:textId="4E79292C">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Work to</w:t>
      </w:r>
      <w:r w:rsidRPr="000959AC" w:rsidR="003A0792">
        <w:rPr>
          <w:rFonts w:asciiTheme="majorHAnsi" w:hAnsiTheme="majorHAnsi" w:cstheme="majorHAnsi"/>
          <w:sz w:val="24"/>
          <w:szCs w:val="24"/>
        </w:rPr>
        <w:t xml:space="preserve"> integrat</w:t>
      </w:r>
      <w:r w:rsidRPr="000959AC">
        <w:rPr>
          <w:rFonts w:asciiTheme="majorHAnsi" w:hAnsiTheme="majorHAnsi" w:cstheme="majorHAnsi"/>
          <w:sz w:val="24"/>
          <w:szCs w:val="24"/>
        </w:rPr>
        <w:t>e</w:t>
      </w:r>
      <w:r w:rsidRPr="000959AC" w:rsidR="003A0792">
        <w:rPr>
          <w:rFonts w:asciiTheme="majorHAnsi" w:hAnsiTheme="majorHAnsi" w:cstheme="majorHAnsi"/>
          <w:sz w:val="24"/>
          <w:szCs w:val="24"/>
        </w:rPr>
        <w:t xml:space="preserve"> </w:t>
      </w:r>
      <w:r w:rsidRPr="000959AC">
        <w:rPr>
          <w:rFonts w:asciiTheme="majorHAnsi" w:hAnsiTheme="majorHAnsi" w:cstheme="majorHAnsi"/>
          <w:sz w:val="24"/>
          <w:szCs w:val="24"/>
        </w:rPr>
        <w:t>self and family, while</w:t>
      </w:r>
      <w:r w:rsidRPr="000959AC" w:rsidR="003A0792">
        <w:rPr>
          <w:rFonts w:asciiTheme="majorHAnsi" w:hAnsiTheme="majorHAnsi" w:cstheme="majorHAnsi"/>
          <w:sz w:val="24"/>
          <w:szCs w:val="24"/>
        </w:rPr>
        <w:t xml:space="preserve"> building relations with host </w:t>
      </w:r>
      <w:r w:rsidRPr="000959AC">
        <w:rPr>
          <w:rFonts w:asciiTheme="majorHAnsi" w:hAnsiTheme="majorHAnsi" w:cstheme="majorHAnsi"/>
          <w:sz w:val="24"/>
          <w:szCs w:val="24"/>
        </w:rPr>
        <w:t>citizens</w:t>
      </w:r>
      <w:r w:rsidRPr="000959AC" w:rsidR="003A0792">
        <w:rPr>
          <w:rFonts w:asciiTheme="majorHAnsi" w:hAnsiTheme="majorHAnsi" w:cstheme="majorHAnsi"/>
          <w:sz w:val="24"/>
          <w:szCs w:val="24"/>
        </w:rPr>
        <w:t>.</w:t>
      </w:r>
    </w:p>
    <w:p w:rsidRPr="000959AC" w:rsidR="000B7AFE" w:rsidP="000B7AFE" w:rsidRDefault="000B7AFE" w14:paraId="192D6896" w14:textId="77777777">
      <w:pPr>
        <w:pStyle w:val="ListParagraph"/>
        <w:jc w:val="both"/>
        <w:rPr>
          <w:rFonts w:asciiTheme="majorHAnsi" w:hAnsiTheme="majorHAnsi" w:cstheme="majorHAnsi"/>
          <w:sz w:val="24"/>
          <w:szCs w:val="24"/>
        </w:rPr>
      </w:pPr>
    </w:p>
    <w:p w:rsidRPr="000959AC" w:rsidR="003A0792" w:rsidP="003A0792" w:rsidRDefault="00B90963" w14:paraId="35F05808" w14:textId="57BF20E0">
      <w:pPr>
        <w:rPr>
          <w:rFonts w:asciiTheme="majorHAnsi" w:hAnsiTheme="majorHAnsi" w:cstheme="majorHAnsi"/>
          <w:sz w:val="24"/>
          <w:szCs w:val="24"/>
        </w:rPr>
      </w:pPr>
      <w:r w:rsidRPr="000959AC">
        <w:rPr>
          <w:rFonts w:asciiTheme="majorHAnsi" w:hAnsiTheme="majorHAnsi" w:cstheme="majorHAnsi"/>
          <w:b/>
          <w:bCs/>
          <w:sz w:val="32"/>
          <w:szCs w:val="32"/>
        </w:rPr>
        <w:t xml:space="preserve">Rights of </w:t>
      </w:r>
      <w:r w:rsidRPr="000959AC">
        <w:rPr>
          <w:rFonts w:asciiTheme="majorHAnsi" w:hAnsiTheme="majorHAnsi" w:cstheme="majorHAnsi"/>
          <w:b/>
          <w:bCs/>
          <w:color w:val="FFFFFF" w:themeColor="background1"/>
          <w:sz w:val="32"/>
          <w:szCs w:val="32"/>
          <w:highlight w:val="black"/>
        </w:rPr>
        <w:t>immigrants</w:t>
      </w:r>
      <w:r w:rsidRPr="000959AC">
        <w:rPr>
          <w:rFonts w:asciiTheme="majorHAnsi" w:hAnsiTheme="majorHAnsi" w:cstheme="majorHAnsi"/>
          <w:color w:val="FFFFFF" w:themeColor="background1"/>
          <w:sz w:val="24"/>
          <w:szCs w:val="24"/>
        </w:rPr>
        <w:t xml:space="preserve"> </w:t>
      </w:r>
    </w:p>
    <w:p w:rsidRPr="000959AC" w:rsidR="003A0792" w:rsidP="00B90963" w:rsidRDefault="003A0792" w14:paraId="606E05F1" w14:textId="4EFF31A8">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Access to essential services</w:t>
      </w:r>
      <w:r w:rsidRPr="000959AC" w:rsidR="00AC3B03">
        <w:rPr>
          <w:rFonts w:asciiTheme="majorHAnsi" w:hAnsiTheme="majorHAnsi" w:cstheme="majorHAnsi"/>
          <w:sz w:val="24"/>
          <w:szCs w:val="24"/>
        </w:rPr>
        <w:t>:</w:t>
      </w:r>
      <w:r w:rsidRPr="000959AC">
        <w:rPr>
          <w:rFonts w:asciiTheme="majorHAnsi" w:hAnsiTheme="majorHAnsi" w:cstheme="majorHAnsi"/>
          <w:sz w:val="24"/>
          <w:szCs w:val="24"/>
        </w:rPr>
        <w:t xml:space="preserve"> </w:t>
      </w:r>
      <w:r w:rsidRPr="000959AC" w:rsidR="00AC3B03">
        <w:rPr>
          <w:rFonts w:asciiTheme="majorHAnsi" w:hAnsiTheme="majorHAnsi" w:cstheme="majorHAnsi"/>
          <w:sz w:val="24"/>
          <w:szCs w:val="24"/>
        </w:rPr>
        <w:t>housing</w:t>
      </w:r>
      <w:r w:rsidRPr="000959AC">
        <w:rPr>
          <w:rFonts w:asciiTheme="majorHAnsi" w:hAnsiTheme="majorHAnsi" w:cstheme="majorHAnsi"/>
          <w:sz w:val="24"/>
          <w:szCs w:val="24"/>
        </w:rPr>
        <w:t xml:space="preserve">, healthcare, </w:t>
      </w:r>
      <w:r w:rsidRPr="000959AC" w:rsidR="00AC3B03">
        <w:rPr>
          <w:rFonts w:asciiTheme="majorHAnsi" w:hAnsiTheme="majorHAnsi" w:cstheme="majorHAnsi"/>
          <w:sz w:val="24"/>
          <w:szCs w:val="24"/>
        </w:rPr>
        <w:t xml:space="preserve">education </w:t>
      </w:r>
      <w:r w:rsidRPr="000959AC">
        <w:rPr>
          <w:rFonts w:asciiTheme="majorHAnsi" w:hAnsiTheme="majorHAnsi" w:cstheme="majorHAnsi"/>
          <w:sz w:val="24"/>
          <w:szCs w:val="24"/>
        </w:rPr>
        <w:t>and employment.</w:t>
      </w:r>
    </w:p>
    <w:p w:rsidRPr="000959AC" w:rsidR="003A0792" w:rsidP="00B90963" w:rsidRDefault="003A0792" w14:paraId="77E6E2FC" w14:textId="59755C7C">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Respect for their unique identit</w:t>
      </w:r>
      <w:r w:rsidRPr="000959AC" w:rsidR="00AC3B03">
        <w:rPr>
          <w:rFonts w:asciiTheme="majorHAnsi" w:hAnsiTheme="majorHAnsi" w:cstheme="majorHAnsi"/>
          <w:sz w:val="24"/>
          <w:szCs w:val="24"/>
        </w:rPr>
        <w:t>y, freedom of religion,</w:t>
      </w:r>
      <w:r w:rsidRPr="000959AC">
        <w:rPr>
          <w:rFonts w:asciiTheme="majorHAnsi" w:hAnsiTheme="majorHAnsi" w:cstheme="majorHAnsi"/>
          <w:sz w:val="24"/>
          <w:szCs w:val="24"/>
        </w:rPr>
        <w:t xml:space="preserve"> and cultural </w:t>
      </w:r>
      <w:r w:rsidRPr="000959AC" w:rsidR="00AC3B03">
        <w:rPr>
          <w:rFonts w:asciiTheme="majorHAnsi" w:hAnsiTheme="majorHAnsi" w:cstheme="majorHAnsi"/>
          <w:sz w:val="24"/>
          <w:szCs w:val="24"/>
        </w:rPr>
        <w:t>background</w:t>
      </w:r>
      <w:r w:rsidRPr="000959AC">
        <w:rPr>
          <w:rFonts w:asciiTheme="majorHAnsi" w:hAnsiTheme="majorHAnsi" w:cstheme="majorHAnsi"/>
          <w:sz w:val="24"/>
          <w:szCs w:val="24"/>
        </w:rPr>
        <w:t>.</w:t>
      </w:r>
    </w:p>
    <w:p w:rsidRPr="000959AC" w:rsidR="003A0792" w:rsidP="00B90963" w:rsidRDefault="003A0792" w14:paraId="6F9EE816" w14:textId="41917ED0">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Opportunities for language and training.</w:t>
      </w:r>
    </w:p>
    <w:p w:rsidRPr="000959AC" w:rsidR="003A0792" w:rsidP="00B90963" w:rsidRDefault="00FC005A" w14:paraId="3E3A8EA6" w14:textId="78B33575">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T</w:t>
      </w:r>
      <w:r w:rsidRPr="000959AC" w:rsidR="003A0792">
        <w:rPr>
          <w:rFonts w:asciiTheme="majorHAnsi" w:hAnsiTheme="majorHAnsi" w:cstheme="majorHAnsi"/>
          <w:sz w:val="24"/>
          <w:szCs w:val="24"/>
        </w:rPr>
        <w:t>o be treated with dignity</w:t>
      </w:r>
      <w:r w:rsidRPr="000959AC">
        <w:rPr>
          <w:rFonts w:asciiTheme="majorHAnsi" w:hAnsiTheme="majorHAnsi" w:cstheme="majorHAnsi"/>
          <w:sz w:val="24"/>
          <w:szCs w:val="24"/>
        </w:rPr>
        <w:t>, free from discrimination and racism</w:t>
      </w:r>
      <w:r w:rsidRPr="000959AC" w:rsidR="003A0792">
        <w:rPr>
          <w:rFonts w:asciiTheme="majorHAnsi" w:hAnsiTheme="majorHAnsi" w:cstheme="majorHAnsi"/>
          <w:sz w:val="24"/>
          <w:szCs w:val="24"/>
        </w:rPr>
        <w:t>.</w:t>
      </w:r>
    </w:p>
    <w:p w:rsidRPr="000959AC" w:rsidR="003A0792" w:rsidP="00B90963" w:rsidRDefault="003A0792" w14:paraId="677F5D7B" w14:textId="41DE3F4B">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Participation in community decision-making and cultural exchanges.</w:t>
      </w:r>
    </w:p>
    <w:p w:rsidRPr="000959AC" w:rsidR="003A0792" w:rsidP="003A0792" w:rsidRDefault="003A0792" w14:paraId="1C321619" w14:textId="77777777">
      <w:pPr>
        <w:rPr>
          <w:rFonts w:asciiTheme="majorHAnsi" w:hAnsiTheme="majorHAnsi" w:cstheme="majorHAnsi"/>
          <w:sz w:val="24"/>
          <w:szCs w:val="24"/>
        </w:rPr>
      </w:pPr>
    </w:p>
    <w:p w:rsidRPr="000959AC" w:rsidR="00B90963" w:rsidP="00B90963" w:rsidRDefault="00B90963" w14:paraId="70894341" w14:textId="31EF0128">
      <w:pPr>
        <w:rPr>
          <w:rFonts w:asciiTheme="majorHAnsi" w:hAnsiTheme="majorHAnsi" w:cstheme="majorHAnsi"/>
          <w:b/>
          <w:bCs/>
          <w:sz w:val="32"/>
          <w:szCs w:val="32"/>
        </w:rPr>
      </w:pPr>
      <w:r w:rsidRPr="000959AC">
        <w:rPr>
          <w:rFonts w:asciiTheme="majorHAnsi" w:hAnsiTheme="majorHAnsi" w:cstheme="majorHAnsi"/>
          <w:b/>
          <w:bCs/>
          <w:sz w:val="32"/>
          <w:szCs w:val="32"/>
        </w:rPr>
        <w:t xml:space="preserve">Responsibilities of </w:t>
      </w:r>
      <w:r w:rsidRPr="000959AC">
        <w:rPr>
          <w:rFonts w:asciiTheme="majorHAnsi" w:hAnsiTheme="majorHAnsi" w:cstheme="majorHAnsi"/>
          <w:b/>
          <w:bCs/>
          <w:color w:val="FFFFFF" w:themeColor="background1"/>
          <w:sz w:val="32"/>
          <w:szCs w:val="32"/>
          <w:highlight w:val="black"/>
        </w:rPr>
        <w:t>host citizens</w:t>
      </w:r>
    </w:p>
    <w:p w:rsidRPr="000959AC" w:rsidR="00B90963" w:rsidP="00B90963" w:rsidRDefault="00FC005A" w14:paraId="5FDB49DA" w14:textId="59EAF422">
      <w:pPr>
        <w:pStyle w:val="ListParagraph"/>
        <w:numPr>
          <w:ilvl w:val="0"/>
          <w:numId w:val="23"/>
        </w:numPr>
        <w:jc w:val="both"/>
        <w:rPr>
          <w:rFonts w:asciiTheme="majorHAnsi" w:hAnsiTheme="majorHAnsi" w:cstheme="majorHAnsi"/>
          <w:sz w:val="24"/>
          <w:szCs w:val="24"/>
        </w:rPr>
      </w:pPr>
      <w:r w:rsidRPr="000959AC">
        <w:rPr>
          <w:rFonts w:asciiTheme="majorHAnsi" w:hAnsiTheme="majorHAnsi" w:cstheme="majorHAnsi"/>
          <w:sz w:val="24"/>
          <w:szCs w:val="24"/>
        </w:rPr>
        <w:t>Show t</w:t>
      </w:r>
      <w:r w:rsidRPr="000959AC" w:rsidR="00B90963">
        <w:rPr>
          <w:rFonts w:asciiTheme="majorHAnsi" w:hAnsiTheme="majorHAnsi" w:cstheme="majorHAnsi"/>
          <w:sz w:val="24"/>
          <w:szCs w:val="24"/>
        </w:rPr>
        <w:t>olerance</w:t>
      </w:r>
      <w:r w:rsidRPr="000959AC">
        <w:rPr>
          <w:rFonts w:asciiTheme="majorHAnsi" w:hAnsiTheme="majorHAnsi" w:cstheme="majorHAnsi"/>
          <w:sz w:val="24"/>
          <w:szCs w:val="24"/>
        </w:rPr>
        <w:t xml:space="preserve"> and</w:t>
      </w:r>
      <w:r w:rsidRPr="000959AC" w:rsidR="00B90963">
        <w:rPr>
          <w:rFonts w:asciiTheme="majorHAnsi" w:hAnsiTheme="majorHAnsi" w:cstheme="majorHAnsi"/>
          <w:sz w:val="24"/>
          <w:szCs w:val="24"/>
        </w:rPr>
        <w:t xml:space="preserve"> respect for all </w:t>
      </w:r>
      <w:r w:rsidRPr="000959AC">
        <w:rPr>
          <w:rFonts w:asciiTheme="majorHAnsi" w:hAnsiTheme="majorHAnsi" w:cstheme="majorHAnsi"/>
          <w:sz w:val="24"/>
          <w:szCs w:val="24"/>
        </w:rPr>
        <w:t>newcomers</w:t>
      </w:r>
      <w:r w:rsidRPr="000959AC" w:rsidR="000A40BA">
        <w:rPr>
          <w:rFonts w:asciiTheme="majorHAnsi" w:hAnsiTheme="majorHAnsi" w:cstheme="majorHAnsi"/>
          <w:sz w:val="24"/>
          <w:szCs w:val="24"/>
        </w:rPr>
        <w:t xml:space="preserve"> and their rights; </w:t>
      </w:r>
      <w:r w:rsidRPr="000959AC">
        <w:rPr>
          <w:rFonts w:asciiTheme="majorHAnsi" w:hAnsiTheme="majorHAnsi" w:cstheme="majorHAnsi"/>
          <w:sz w:val="24"/>
          <w:szCs w:val="24"/>
        </w:rPr>
        <w:t>abide by the law</w:t>
      </w:r>
      <w:r w:rsidRPr="000959AC" w:rsidR="00B90963">
        <w:rPr>
          <w:rFonts w:asciiTheme="majorHAnsi" w:hAnsiTheme="majorHAnsi" w:cstheme="majorHAnsi"/>
          <w:sz w:val="24"/>
          <w:szCs w:val="24"/>
        </w:rPr>
        <w:t>.</w:t>
      </w:r>
    </w:p>
    <w:p w:rsidRPr="000959AC" w:rsidR="00B90963" w:rsidP="00B90963" w:rsidRDefault="00B90963" w14:paraId="1695334B" w14:textId="77777777">
      <w:pPr>
        <w:pStyle w:val="ListParagraph"/>
        <w:numPr>
          <w:ilvl w:val="0"/>
          <w:numId w:val="23"/>
        </w:numPr>
        <w:rPr>
          <w:rFonts w:asciiTheme="majorHAnsi" w:hAnsiTheme="majorHAnsi" w:cstheme="majorHAnsi"/>
          <w:sz w:val="24"/>
          <w:szCs w:val="24"/>
        </w:rPr>
      </w:pPr>
      <w:r w:rsidRPr="000959AC">
        <w:rPr>
          <w:rFonts w:asciiTheme="majorHAnsi" w:hAnsiTheme="majorHAnsi" w:cstheme="majorHAnsi"/>
          <w:sz w:val="24"/>
          <w:szCs w:val="24"/>
        </w:rPr>
        <w:t>Foster understanding and acceptance of immigrants among the community.</w:t>
      </w:r>
    </w:p>
    <w:p w:rsidRPr="000959AC" w:rsidR="00B90963" w:rsidP="00B90963" w:rsidRDefault="00B90963" w14:paraId="74DD8C2D" w14:textId="77777777">
      <w:pPr>
        <w:pStyle w:val="ListParagraph"/>
        <w:numPr>
          <w:ilvl w:val="0"/>
          <w:numId w:val="23"/>
        </w:numPr>
        <w:rPr>
          <w:rFonts w:asciiTheme="majorHAnsi" w:hAnsiTheme="majorHAnsi" w:cstheme="majorHAnsi"/>
          <w:sz w:val="24"/>
          <w:szCs w:val="24"/>
        </w:rPr>
      </w:pPr>
      <w:r w:rsidRPr="000959AC">
        <w:rPr>
          <w:rFonts w:asciiTheme="majorHAnsi" w:hAnsiTheme="majorHAnsi" w:cstheme="majorHAnsi"/>
          <w:sz w:val="24"/>
          <w:szCs w:val="24"/>
        </w:rPr>
        <w:t>Support local businesses and services in adapting to cultural nuances.</w:t>
      </w:r>
    </w:p>
    <w:p w:rsidRPr="000959AC" w:rsidR="00B90963" w:rsidP="00B90963" w:rsidRDefault="00B90963" w14:paraId="72578292" w14:textId="77777777">
      <w:pPr>
        <w:pStyle w:val="ListParagraph"/>
        <w:numPr>
          <w:ilvl w:val="0"/>
          <w:numId w:val="23"/>
        </w:numPr>
        <w:rPr>
          <w:rFonts w:asciiTheme="majorHAnsi" w:hAnsiTheme="majorHAnsi" w:cstheme="majorHAnsi"/>
          <w:sz w:val="24"/>
          <w:szCs w:val="24"/>
        </w:rPr>
      </w:pPr>
      <w:r w:rsidRPr="000959AC">
        <w:rPr>
          <w:rFonts w:asciiTheme="majorHAnsi" w:hAnsiTheme="majorHAnsi" w:cstheme="majorHAnsi"/>
          <w:sz w:val="24"/>
          <w:szCs w:val="24"/>
        </w:rPr>
        <w:t>Participate in community-building initiatives that bring diverse groups together.</w:t>
      </w:r>
    </w:p>
    <w:p w:rsidRPr="00980BB3" w:rsidR="00B90963" w:rsidP="00B90963" w:rsidRDefault="00B90963" w14:paraId="22390E5B" w14:textId="59EFB968">
      <w:pPr>
        <w:pStyle w:val="ListParagraph"/>
        <w:numPr>
          <w:ilvl w:val="0"/>
          <w:numId w:val="23"/>
        </w:numPr>
        <w:rPr>
          <w:rFonts w:asciiTheme="majorHAnsi" w:hAnsiTheme="majorHAnsi" w:cstheme="majorHAnsi"/>
          <w:sz w:val="24"/>
          <w:szCs w:val="24"/>
        </w:rPr>
      </w:pPr>
      <w:r w:rsidRPr="00980BB3">
        <w:rPr>
          <w:rFonts w:asciiTheme="majorHAnsi" w:hAnsiTheme="majorHAnsi" w:cstheme="majorHAnsi"/>
          <w:sz w:val="24"/>
          <w:szCs w:val="24"/>
        </w:rPr>
        <w:t>Combat myths and misinformation regarding immigrants.</w:t>
      </w:r>
    </w:p>
    <w:p w:rsidRPr="00980BB3" w:rsidR="00B90963" w:rsidP="00B90963" w:rsidRDefault="00B90963" w14:paraId="4E5E66A9" w14:textId="77777777">
      <w:pPr>
        <w:pStyle w:val="ListParagraph"/>
        <w:jc w:val="both"/>
        <w:rPr>
          <w:rFonts w:asciiTheme="majorHAnsi" w:hAnsiTheme="majorHAnsi" w:cstheme="majorHAnsi"/>
          <w:sz w:val="24"/>
          <w:szCs w:val="24"/>
        </w:rPr>
      </w:pPr>
    </w:p>
    <w:p w:rsidRPr="000959AC" w:rsidR="00B90963" w:rsidP="00B90963" w:rsidRDefault="00B90963" w14:paraId="7AAD145F" w14:textId="5CC4D179">
      <w:pPr>
        <w:rPr>
          <w:rFonts w:asciiTheme="majorHAnsi" w:hAnsiTheme="majorHAnsi" w:cstheme="majorHAnsi"/>
          <w:sz w:val="24"/>
          <w:szCs w:val="24"/>
        </w:rPr>
      </w:pPr>
      <w:r w:rsidRPr="000959AC">
        <w:rPr>
          <w:rFonts w:asciiTheme="majorHAnsi" w:hAnsiTheme="majorHAnsi" w:cstheme="majorHAnsi"/>
          <w:b/>
          <w:bCs/>
          <w:sz w:val="32"/>
          <w:szCs w:val="32"/>
        </w:rPr>
        <w:t xml:space="preserve">Rights of </w:t>
      </w:r>
      <w:r w:rsidRPr="000959AC">
        <w:rPr>
          <w:rFonts w:asciiTheme="majorHAnsi" w:hAnsiTheme="majorHAnsi" w:cstheme="majorHAnsi"/>
          <w:b/>
          <w:bCs/>
          <w:color w:val="FFFFFF" w:themeColor="background1"/>
          <w:sz w:val="32"/>
          <w:szCs w:val="32"/>
          <w:highlight w:val="black"/>
        </w:rPr>
        <w:t>host citizens</w:t>
      </w:r>
      <w:r w:rsidRPr="000959AC">
        <w:rPr>
          <w:rFonts w:asciiTheme="majorHAnsi" w:hAnsiTheme="majorHAnsi" w:cstheme="majorHAnsi"/>
          <w:sz w:val="24"/>
          <w:szCs w:val="24"/>
        </w:rPr>
        <w:t xml:space="preserve"> </w:t>
      </w:r>
    </w:p>
    <w:p w:rsidRPr="000959AC" w:rsidR="00FC005A" w:rsidP="00FC005A" w:rsidRDefault="00FC005A" w14:paraId="5B1C244D" w14:textId="694A2037">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Involvement in the design and implementation of integration policies.</w:t>
      </w:r>
    </w:p>
    <w:p w:rsidRPr="000959AC" w:rsidR="00FC005A" w:rsidP="00B90963" w:rsidRDefault="00FC005A" w14:paraId="4CBDD90A" w14:textId="77777777">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 xml:space="preserve">Receive regular information from local authority about the integration process. </w:t>
      </w:r>
    </w:p>
    <w:p w:rsidRPr="000959AC" w:rsidR="00B90963" w:rsidP="00B90963" w:rsidRDefault="00FC005A" w14:paraId="575779A2" w14:textId="4C1E01DB">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 xml:space="preserve">Participate </w:t>
      </w:r>
      <w:r w:rsidRPr="000959AC" w:rsidR="00B90963">
        <w:rPr>
          <w:rFonts w:asciiTheme="majorHAnsi" w:hAnsiTheme="majorHAnsi" w:cstheme="majorHAnsi"/>
          <w:sz w:val="24"/>
          <w:szCs w:val="24"/>
        </w:rPr>
        <w:t>in cultural exchanges and community events with immigrants.</w:t>
      </w:r>
    </w:p>
    <w:p w:rsidRPr="000959AC" w:rsidR="00B90963" w:rsidP="00B90963" w:rsidRDefault="00FC005A" w14:paraId="3CABC622" w14:textId="73B9258E">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 xml:space="preserve">Receive training and information about building relationships with newcomers. </w:t>
      </w:r>
    </w:p>
    <w:p w:rsidRPr="000959AC" w:rsidR="00B90963" w:rsidP="00B90963" w:rsidRDefault="000A40BA" w14:paraId="45BD2A10" w14:textId="34FB2E44">
      <w:pPr>
        <w:pStyle w:val="ListParagraph"/>
        <w:numPr>
          <w:ilvl w:val="0"/>
          <w:numId w:val="24"/>
        </w:numPr>
        <w:rPr>
          <w:rFonts w:asciiTheme="majorHAnsi" w:hAnsiTheme="majorHAnsi" w:cstheme="majorHAnsi"/>
          <w:sz w:val="24"/>
          <w:szCs w:val="24"/>
        </w:rPr>
      </w:pPr>
      <w:r w:rsidRPr="000959AC">
        <w:rPr>
          <w:rFonts w:asciiTheme="majorHAnsi" w:hAnsiTheme="majorHAnsi" w:cstheme="majorHAnsi"/>
          <w:sz w:val="24"/>
          <w:szCs w:val="24"/>
        </w:rPr>
        <w:t>Continuity of fundamental aspects of</w:t>
      </w:r>
      <w:r w:rsidRPr="000959AC" w:rsidR="00B90963">
        <w:rPr>
          <w:rFonts w:asciiTheme="majorHAnsi" w:hAnsiTheme="majorHAnsi" w:cstheme="majorHAnsi"/>
          <w:sz w:val="24"/>
          <w:szCs w:val="24"/>
        </w:rPr>
        <w:t xml:space="preserve"> local culture and way of life.</w:t>
      </w:r>
    </w:p>
    <w:p w:rsidRPr="000959AC" w:rsidR="002A310D" w:rsidP="00D80E97" w:rsidRDefault="002A310D" w14:paraId="476CFA01" w14:textId="77777777">
      <w:pPr>
        <w:tabs>
          <w:tab w:val="left" w:pos="7230"/>
        </w:tabs>
        <w:rPr>
          <w:rFonts w:ascii="Gill Sans Std ExtraBold" w:hAnsi="Gill Sans Std ExtraBold" w:cstheme="majorHAnsi"/>
          <w:b/>
          <w:bCs/>
          <w:color w:val="FFFFFF" w:themeColor="background1"/>
          <w:sz w:val="32"/>
          <w:szCs w:val="32"/>
          <w:highlight w:val="black"/>
          <w:u w:val="single"/>
        </w:rPr>
      </w:pPr>
    </w:p>
    <w:p w:rsidRPr="000959AC" w:rsidR="00FE0BC6" w:rsidP="00D80E97" w:rsidRDefault="0019521B" w14:paraId="1DFD70B0" w14:textId="6B8E26A2">
      <w:pPr>
        <w:tabs>
          <w:tab w:val="left" w:pos="7230"/>
        </w:tabs>
        <w:rPr>
          <w:rFonts w:asciiTheme="majorHAnsi" w:hAnsiTheme="majorHAnsi" w:cstheme="majorHAnsi"/>
          <w:sz w:val="24"/>
          <w:szCs w:val="24"/>
        </w:rPr>
      </w:pPr>
      <w:r w:rsidRPr="000959AC">
        <w:rPr>
          <w:rFonts w:ascii="Gill Sans Std ExtraBold" w:hAnsi="Gill Sans Std ExtraBold" w:cstheme="majorHAnsi"/>
          <w:b/>
          <w:bCs/>
          <w:color w:val="FFFFFF" w:themeColor="background1"/>
          <w:sz w:val="32"/>
          <w:szCs w:val="32"/>
          <w:highlight w:val="black"/>
          <w:u w:val="single"/>
        </w:rPr>
        <w:t>Liberal &amp; democrat principles</w:t>
      </w:r>
      <w:r w:rsidRPr="000959AC">
        <w:rPr>
          <w:rFonts w:ascii="Gill Sans Std ExtraBold" w:hAnsi="Gill Sans Std ExtraBold" w:cstheme="majorHAnsi"/>
          <w:b/>
          <w:bCs/>
          <w:color w:val="C00000"/>
          <w:sz w:val="32"/>
          <w:szCs w:val="32"/>
          <w:u w:val="single"/>
        </w:rPr>
        <w:t xml:space="preserve"> for integration </w:t>
      </w:r>
    </w:p>
    <w:p w:rsidRPr="000959AC" w:rsidR="008224B3" w:rsidP="008224B3" w:rsidRDefault="008224B3" w14:paraId="7FC60824" w14:textId="77777777">
      <w:pPr>
        <w:pStyle w:val="ListParagraph"/>
        <w:jc w:val="both"/>
        <w:rPr>
          <w:rFonts w:ascii="Gill Sans Std ExtraBold" w:hAnsi="Gill Sans Std ExtraBold" w:cstheme="majorHAnsi"/>
          <w:b/>
          <w:bCs/>
          <w:sz w:val="32"/>
          <w:szCs w:val="32"/>
          <w:u w:val="single"/>
        </w:rPr>
      </w:pPr>
    </w:p>
    <w:p w:rsidRPr="000959AC" w:rsidR="008224B3" w:rsidP="008224B3" w:rsidRDefault="00B525C0" w14:paraId="3A77CACC" w14:textId="50AEC25B">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The values of freedom</w:t>
      </w:r>
      <w:r w:rsidRPr="000959AC">
        <w:rPr>
          <w:rFonts w:asciiTheme="majorHAnsi" w:hAnsiTheme="majorHAnsi" w:cstheme="majorHAnsi"/>
          <w:sz w:val="24"/>
          <w:szCs w:val="24"/>
        </w:rPr>
        <w:t xml:space="preserve"> and democracy are universal</w:t>
      </w:r>
      <w:r w:rsidRPr="000959AC" w:rsidR="008D28DC">
        <w:rPr>
          <w:rFonts w:asciiTheme="majorHAnsi" w:hAnsiTheme="majorHAnsi" w:cstheme="majorHAnsi"/>
          <w:sz w:val="24"/>
          <w:szCs w:val="24"/>
        </w:rPr>
        <w:t xml:space="preserve"> -</w:t>
      </w:r>
      <w:r w:rsidRPr="000959AC">
        <w:rPr>
          <w:rFonts w:asciiTheme="majorHAnsi" w:hAnsiTheme="majorHAnsi" w:cstheme="majorHAnsi"/>
          <w:sz w:val="24"/>
          <w:szCs w:val="24"/>
        </w:rPr>
        <w:t xml:space="preserve"> they do not </w:t>
      </w:r>
      <w:r w:rsidRPr="000959AC" w:rsidR="001D4E87">
        <w:rPr>
          <w:rFonts w:eastAsia="Times New Roman" w:asciiTheme="majorHAnsi" w:hAnsiTheme="majorHAnsi" w:cstheme="majorHAnsi"/>
          <w:sz w:val="28"/>
          <w:szCs w:val="28"/>
        </w:rPr>
        <w:t>‘</w:t>
      </w:r>
      <w:r w:rsidRPr="000959AC">
        <w:rPr>
          <w:rFonts w:asciiTheme="majorHAnsi" w:hAnsiTheme="majorHAnsi" w:cstheme="majorHAnsi"/>
          <w:sz w:val="24"/>
          <w:szCs w:val="24"/>
        </w:rPr>
        <w:t>only work</w:t>
      </w:r>
      <w:r w:rsidRPr="000959AC" w:rsidR="002A4E46">
        <w:rPr>
          <w:rFonts w:eastAsia="Times New Roman" w:asciiTheme="majorHAnsi" w:hAnsiTheme="majorHAnsi" w:cstheme="majorHAnsi"/>
          <w:sz w:val="28"/>
          <w:szCs w:val="28"/>
        </w:rPr>
        <w:t>’</w:t>
      </w:r>
      <w:r w:rsidRPr="000959AC">
        <w:rPr>
          <w:rFonts w:asciiTheme="majorHAnsi" w:hAnsiTheme="majorHAnsi" w:cstheme="majorHAnsi"/>
          <w:sz w:val="24"/>
          <w:szCs w:val="24"/>
        </w:rPr>
        <w:t xml:space="preserve"> with specific nationalities</w:t>
      </w:r>
      <w:r w:rsidRPr="000959AC" w:rsidR="008D28DC">
        <w:rPr>
          <w:rFonts w:asciiTheme="majorHAnsi" w:hAnsiTheme="majorHAnsi" w:cstheme="majorHAnsi"/>
          <w:sz w:val="24"/>
          <w:szCs w:val="24"/>
        </w:rPr>
        <w:t>, religions</w:t>
      </w:r>
      <w:r w:rsidRPr="000959AC">
        <w:rPr>
          <w:rFonts w:asciiTheme="majorHAnsi" w:hAnsiTheme="majorHAnsi" w:cstheme="majorHAnsi"/>
          <w:sz w:val="24"/>
          <w:szCs w:val="24"/>
        </w:rPr>
        <w:t xml:space="preserve"> or ethnic groups.</w:t>
      </w:r>
      <w:r w:rsidRPr="000959AC" w:rsidR="008D28DC">
        <w:rPr>
          <w:rFonts w:asciiTheme="majorHAnsi" w:hAnsiTheme="majorHAnsi" w:cstheme="majorHAnsi"/>
          <w:sz w:val="24"/>
          <w:szCs w:val="24"/>
        </w:rPr>
        <w:t xml:space="preserve"> </w:t>
      </w:r>
    </w:p>
    <w:p w:rsidRPr="000959AC" w:rsidR="00B525C0" w:rsidP="008224B3" w:rsidRDefault="008D28DC" w14:paraId="678793EB" w14:textId="6C7E0AF8">
      <w:pPr>
        <w:pStyle w:val="ListParagraph"/>
        <w:jc w:val="both"/>
        <w:rPr>
          <w:rFonts w:ascii="Gill Sans Std ExtraBold" w:hAnsi="Gill Sans Std ExtraBold" w:cstheme="majorHAnsi"/>
          <w:b/>
          <w:bCs/>
          <w:sz w:val="24"/>
          <w:szCs w:val="24"/>
          <w:u w:val="single"/>
        </w:rPr>
      </w:pPr>
      <w:r w:rsidRPr="000959AC">
        <w:rPr>
          <w:rFonts w:asciiTheme="majorHAnsi" w:hAnsiTheme="majorHAnsi" w:cstheme="majorHAnsi"/>
          <w:sz w:val="24"/>
          <w:szCs w:val="24"/>
        </w:rPr>
        <w:t>But they do need teaching, explaining, nurturing, and defending.</w:t>
      </w:r>
    </w:p>
    <w:p w:rsidRPr="000959AC" w:rsidR="008224B3" w:rsidP="008224B3" w:rsidRDefault="008224B3" w14:paraId="276E1442" w14:textId="77777777">
      <w:pPr>
        <w:pStyle w:val="ListParagraph"/>
        <w:jc w:val="both"/>
        <w:rPr>
          <w:rFonts w:ascii="Gill Sans Std ExtraBold" w:hAnsi="Gill Sans Std ExtraBold" w:cstheme="majorHAnsi"/>
          <w:b/>
          <w:bCs/>
          <w:sz w:val="24"/>
          <w:szCs w:val="24"/>
          <w:u w:val="single"/>
        </w:rPr>
      </w:pPr>
    </w:p>
    <w:p w:rsidRPr="000959AC" w:rsidR="00B525C0" w:rsidP="008224B3" w:rsidRDefault="00B525C0" w14:paraId="33202961" w14:textId="70A209B1">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Every person</w:t>
      </w:r>
      <w:r w:rsidRPr="000959AC">
        <w:rPr>
          <w:rFonts w:asciiTheme="majorHAnsi" w:hAnsiTheme="majorHAnsi" w:cstheme="majorHAnsi"/>
          <w:sz w:val="24"/>
          <w:szCs w:val="24"/>
        </w:rPr>
        <w:t xml:space="preserve"> has a right to achieve their full potential in society.</w:t>
      </w:r>
    </w:p>
    <w:p w:rsidRPr="000959AC" w:rsidR="008224B3" w:rsidP="008224B3" w:rsidRDefault="008224B3" w14:paraId="7378BC9A" w14:textId="77777777">
      <w:pPr>
        <w:pStyle w:val="ListParagraph"/>
        <w:jc w:val="both"/>
        <w:rPr>
          <w:rFonts w:asciiTheme="majorHAnsi" w:hAnsiTheme="majorHAnsi" w:cstheme="majorHAnsi"/>
          <w:sz w:val="24"/>
          <w:szCs w:val="24"/>
        </w:rPr>
      </w:pPr>
    </w:p>
    <w:p w:rsidRPr="000959AC" w:rsidR="008D28DC" w:rsidP="008224B3" w:rsidRDefault="008D28DC" w14:paraId="3A42944E" w14:textId="450BDF0D">
      <w:pPr>
        <w:pStyle w:val="ListParagraph"/>
        <w:numPr>
          <w:ilvl w:val="0"/>
          <w:numId w:val="28"/>
        </w:numPr>
        <w:jc w:val="both"/>
        <w:rPr>
          <w:rFonts w:asciiTheme="majorHAnsi" w:hAnsiTheme="majorHAnsi" w:cstheme="majorHAnsi"/>
          <w:sz w:val="24"/>
          <w:szCs w:val="24"/>
        </w:rPr>
      </w:pPr>
      <w:r w:rsidRPr="000959AC">
        <w:rPr>
          <w:rFonts w:asciiTheme="majorHAnsi" w:hAnsiTheme="majorHAnsi" w:cstheme="majorHAnsi"/>
          <w:b/>
          <w:bCs/>
          <w:sz w:val="24"/>
          <w:szCs w:val="24"/>
        </w:rPr>
        <w:t>Language</w:t>
      </w:r>
      <w:r w:rsidRPr="000959AC">
        <w:rPr>
          <w:rFonts w:asciiTheme="majorHAnsi" w:hAnsiTheme="majorHAnsi" w:cstheme="majorHAnsi"/>
          <w:sz w:val="24"/>
          <w:szCs w:val="24"/>
        </w:rPr>
        <w:t xml:space="preserve"> is a vital tool for a person to contribute their full potential.</w:t>
      </w:r>
    </w:p>
    <w:p w:rsidRPr="000959AC" w:rsidR="008224B3" w:rsidP="008224B3" w:rsidRDefault="008224B3" w14:paraId="61C62EAC" w14:textId="77777777">
      <w:pPr>
        <w:pStyle w:val="ListParagraph"/>
        <w:jc w:val="both"/>
        <w:rPr>
          <w:rFonts w:ascii="Gill Sans Std ExtraBold" w:hAnsi="Gill Sans Std ExtraBold" w:cstheme="majorHAnsi"/>
          <w:b/>
          <w:bCs/>
          <w:sz w:val="24"/>
          <w:szCs w:val="24"/>
          <w:u w:val="single"/>
        </w:rPr>
      </w:pPr>
    </w:p>
    <w:p w:rsidRPr="000959AC" w:rsidR="00B525C0" w:rsidP="008224B3" w:rsidRDefault="00B525C0" w14:paraId="135AB747" w14:textId="5B62F03B">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 xml:space="preserve">What </w:t>
      </w:r>
      <w:r w:rsidRPr="000959AC" w:rsidR="008D28DC">
        <w:rPr>
          <w:rFonts w:asciiTheme="majorHAnsi" w:hAnsiTheme="majorHAnsi" w:cstheme="majorHAnsi"/>
          <w:b/>
          <w:bCs/>
          <w:sz w:val="24"/>
          <w:szCs w:val="24"/>
        </w:rPr>
        <w:t>a person aspires</w:t>
      </w:r>
      <w:r w:rsidRPr="000959AC" w:rsidR="008D28DC">
        <w:rPr>
          <w:rFonts w:asciiTheme="majorHAnsi" w:hAnsiTheme="majorHAnsi" w:cstheme="majorHAnsi"/>
          <w:sz w:val="24"/>
          <w:szCs w:val="24"/>
        </w:rPr>
        <w:t xml:space="preserve"> to do </w:t>
      </w:r>
      <w:r w:rsidRPr="000959AC">
        <w:rPr>
          <w:rFonts w:asciiTheme="majorHAnsi" w:hAnsiTheme="majorHAnsi" w:cstheme="majorHAnsi"/>
          <w:sz w:val="24"/>
          <w:szCs w:val="24"/>
        </w:rPr>
        <w:t xml:space="preserve">is </w:t>
      </w:r>
      <w:r w:rsidRPr="000959AC" w:rsidR="008D28DC">
        <w:rPr>
          <w:rFonts w:asciiTheme="majorHAnsi" w:hAnsiTheme="majorHAnsi" w:cstheme="majorHAnsi"/>
          <w:sz w:val="24"/>
          <w:szCs w:val="24"/>
        </w:rPr>
        <w:t xml:space="preserve">more </w:t>
      </w:r>
      <w:r w:rsidRPr="000959AC">
        <w:rPr>
          <w:rFonts w:asciiTheme="majorHAnsi" w:hAnsiTheme="majorHAnsi" w:cstheme="majorHAnsi"/>
          <w:sz w:val="24"/>
          <w:szCs w:val="24"/>
        </w:rPr>
        <w:t xml:space="preserve">important </w:t>
      </w:r>
      <w:r w:rsidRPr="000959AC" w:rsidR="008D28DC">
        <w:rPr>
          <w:rFonts w:asciiTheme="majorHAnsi" w:hAnsiTheme="majorHAnsi" w:cstheme="majorHAnsi"/>
          <w:sz w:val="24"/>
          <w:szCs w:val="24"/>
        </w:rPr>
        <w:t>than the</w:t>
      </w:r>
      <w:r w:rsidRPr="000959AC">
        <w:rPr>
          <w:rFonts w:asciiTheme="majorHAnsi" w:hAnsiTheme="majorHAnsi" w:cstheme="majorHAnsi"/>
          <w:sz w:val="24"/>
          <w:szCs w:val="24"/>
        </w:rPr>
        <w:t xml:space="preserve"> person</w:t>
      </w:r>
      <w:r w:rsidRPr="00980BB3" w:rsidR="00AB2BEA">
        <w:rPr>
          <w:rFonts w:eastAsia="Times New Roman" w:asciiTheme="majorHAnsi" w:hAnsiTheme="majorHAnsi" w:cstheme="majorHAnsi"/>
          <w:sz w:val="24"/>
          <w:szCs w:val="24"/>
        </w:rPr>
        <w:t>’</w:t>
      </w:r>
      <w:r w:rsidRPr="000959AC">
        <w:rPr>
          <w:rFonts w:asciiTheme="majorHAnsi" w:hAnsiTheme="majorHAnsi" w:cstheme="majorHAnsi"/>
          <w:sz w:val="24"/>
          <w:szCs w:val="24"/>
        </w:rPr>
        <w:t>s background.</w:t>
      </w:r>
    </w:p>
    <w:p w:rsidRPr="000959AC" w:rsidR="008224B3" w:rsidP="008224B3" w:rsidRDefault="008224B3" w14:paraId="1CCD24AB" w14:textId="77777777">
      <w:pPr>
        <w:pStyle w:val="ListParagraph"/>
        <w:jc w:val="both"/>
        <w:rPr>
          <w:rFonts w:ascii="Gill Sans Std ExtraBold" w:hAnsi="Gill Sans Std ExtraBold" w:cstheme="majorHAnsi"/>
          <w:b/>
          <w:bCs/>
          <w:sz w:val="24"/>
          <w:szCs w:val="24"/>
          <w:u w:val="single"/>
        </w:rPr>
      </w:pPr>
    </w:p>
    <w:p w:rsidRPr="000959AC" w:rsidR="00B525C0" w:rsidP="008224B3" w:rsidRDefault="008224B3" w14:paraId="7C7D8F72" w14:textId="3D283486">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A fair</w:t>
      </w:r>
      <w:r w:rsidRPr="000959AC" w:rsidR="00B525C0">
        <w:rPr>
          <w:rFonts w:asciiTheme="majorHAnsi" w:hAnsiTheme="majorHAnsi" w:cstheme="majorHAnsi"/>
          <w:b/>
          <w:bCs/>
          <w:sz w:val="24"/>
          <w:szCs w:val="24"/>
        </w:rPr>
        <w:t xml:space="preserve"> society</w:t>
      </w:r>
      <w:r w:rsidRPr="000959AC" w:rsidR="00B525C0">
        <w:rPr>
          <w:rFonts w:asciiTheme="majorHAnsi" w:hAnsiTheme="majorHAnsi" w:cstheme="majorHAnsi"/>
          <w:sz w:val="24"/>
          <w:szCs w:val="24"/>
        </w:rPr>
        <w:t xml:space="preserve"> provides equal opportunities to all.</w:t>
      </w:r>
    </w:p>
    <w:p w:rsidRPr="000959AC" w:rsidR="008224B3" w:rsidP="008224B3" w:rsidRDefault="008224B3" w14:paraId="177F8DCE" w14:textId="77777777">
      <w:pPr>
        <w:pStyle w:val="ListParagraph"/>
        <w:jc w:val="both"/>
        <w:rPr>
          <w:rFonts w:ascii="Gill Sans Std ExtraBold" w:hAnsi="Gill Sans Std ExtraBold" w:cstheme="majorHAnsi"/>
          <w:b/>
          <w:bCs/>
          <w:sz w:val="24"/>
          <w:szCs w:val="24"/>
          <w:u w:val="single"/>
        </w:rPr>
      </w:pPr>
    </w:p>
    <w:p w:rsidRPr="000959AC" w:rsidR="008D28DC" w:rsidP="008224B3" w:rsidRDefault="008224B3" w14:paraId="7C963FEF" w14:textId="09C7ECA5">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 xml:space="preserve">Empowering </w:t>
      </w:r>
      <w:r w:rsidRPr="000959AC" w:rsidR="008D28DC">
        <w:rPr>
          <w:rFonts w:asciiTheme="majorHAnsi" w:hAnsiTheme="majorHAnsi" w:cstheme="majorHAnsi"/>
          <w:b/>
          <w:bCs/>
          <w:sz w:val="24"/>
          <w:szCs w:val="24"/>
        </w:rPr>
        <w:t>citizens</w:t>
      </w:r>
      <w:r w:rsidRPr="000959AC" w:rsidR="008D28DC">
        <w:rPr>
          <w:rFonts w:asciiTheme="majorHAnsi" w:hAnsiTheme="majorHAnsi" w:cstheme="majorHAnsi"/>
          <w:sz w:val="24"/>
          <w:szCs w:val="24"/>
        </w:rPr>
        <w:t xml:space="preserve"> to </w:t>
      </w:r>
      <w:r w:rsidRPr="000959AC">
        <w:rPr>
          <w:rFonts w:asciiTheme="majorHAnsi" w:hAnsiTheme="majorHAnsi" w:cstheme="majorHAnsi"/>
          <w:sz w:val="24"/>
          <w:szCs w:val="24"/>
        </w:rPr>
        <w:t xml:space="preserve">help </w:t>
      </w:r>
      <w:r w:rsidRPr="000959AC" w:rsidR="008D28DC">
        <w:rPr>
          <w:rFonts w:asciiTheme="majorHAnsi" w:hAnsiTheme="majorHAnsi" w:cstheme="majorHAnsi"/>
          <w:sz w:val="24"/>
          <w:szCs w:val="24"/>
        </w:rPr>
        <w:t>shape their community</w:t>
      </w:r>
      <w:r w:rsidRPr="000959AC">
        <w:rPr>
          <w:rFonts w:asciiTheme="majorHAnsi" w:hAnsiTheme="majorHAnsi" w:cstheme="majorHAnsi"/>
          <w:sz w:val="24"/>
          <w:szCs w:val="24"/>
        </w:rPr>
        <w:t>, produces the best results</w:t>
      </w:r>
      <w:r w:rsidRPr="000959AC" w:rsidR="008D28DC">
        <w:rPr>
          <w:rFonts w:asciiTheme="majorHAnsi" w:hAnsiTheme="majorHAnsi" w:cstheme="majorHAnsi"/>
          <w:sz w:val="24"/>
          <w:szCs w:val="24"/>
        </w:rPr>
        <w:t>.</w:t>
      </w:r>
    </w:p>
    <w:p w:rsidRPr="000959AC" w:rsidR="008224B3" w:rsidP="008224B3" w:rsidRDefault="008224B3" w14:paraId="44E2B632" w14:textId="77777777">
      <w:pPr>
        <w:pStyle w:val="ListParagraph"/>
        <w:jc w:val="both"/>
        <w:rPr>
          <w:rFonts w:ascii="Gill Sans Std ExtraBold" w:hAnsi="Gill Sans Std ExtraBold" w:cstheme="majorHAnsi"/>
          <w:b/>
          <w:bCs/>
          <w:sz w:val="24"/>
          <w:szCs w:val="24"/>
          <w:u w:val="single"/>
        </w:rPr>
      </w:pPr>
    </w:p>
    <w:p w:rsidRPr="000959AC" w:rsidR="00B525C0" w:rsidP="008224B3" w:rsidRDefault="008D28DC" w14:paraId="1E876A13" w14:textId="136FD8F4">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Well-managed diversity</w:t>
      </w:r>
      <w:r w:rsidRPr="000959AC">
        <w:rPr>
          <w:rFonts w:asciiTheme="majorHAnsi" w:hAnsiTheme="majorHAnsi" w:cstheme="majorHAnsi"/>
          <w:sz w:val="24"/>
          <w:szCs w:val="24"/>
        </w:rPr>
        <w:t xml:space="preserve"> is a source of economic and cultural strength.</w:t>
      </w:r>
    </w:p>
    <w:p w:rsidRPr="000959AC" w:rsidR="008224B3" w:rsidP="008224B3" w:rsidRDefault="008224B3" w14:paraId="3963B911" w14:textId="77777777">
      <w:pPr>
        <w:pStyle w:val="ListParagraph"/>
        <w:jc w:val="both"/>
        <w:rPr>
          <w:rFonts w:ascii="Gill Sans Std ExtraBold" w:hAnsi="Gill Sans Std ExtraBold" w:cstheme="majorHAnsi"/>
          <w:b/>
          <w:bCs/>
          <w:sz w:val="24"/>
          <w:szCs w:val="24"/>
          <w:u w:val="single"/>
        </w:rPr>
      </w:pPr>
    </w:p>
    <w:p w:rsidRPr="000959AC" w:rsidR="00B525C0" w:rsidP="008224B3" w:rsidRDefault="008224B3" w14:paraId="139BE665" w14:textId="63AFC1AB">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Integration does not mean</w:t>
      </w:r>
      <w:r w:rsidRPr="000959AC">
        <w:rPr>
          <w:rFonts w:asciiTheme="majorHAnsi" w:hAnsiTheme="majorHAnsi" w:cstheme="majorHAnsi"/>
          <w:sz w:val="24"/>
          <w:szCs w:val="24"/>
        </w:rPr>
        <w:t xml:space="preserve"> immigrants must abandon their identity of origin, it is a process which allows them to contribute to their new society having their unique identity valued and respected, while they respect and value the laws and values of their new home. </w:t>
      </w:r>
    </w:p>
    <w:p w:rsidRPr="000959AC" w:rsidR="008224B3" w:rsidP="008224B3" w:rsidRDefault="008224B3" w14:paraId="6E3D7F09" w14:textId="77777777">
      <w:pPr>
        <w:pStyle w:val="ListParagraph"/>
        <w:jc w:val="both"/>
        <w:rPr>
          <w:rFonts w:ascii="Gill Sans Std ExtraBold" w:hAnsi="Gill Sans Std ExtraBold" w:cstheme="majorHAnsi"/>
          <w:b/>
          <w:bCs/>
          <w:sz w:val="24"/>
          <w:szCs w:val="24"/>
          <w:u w:val="single"/>
        </w:rPr>
      </w:pPr>
    </w:p>
    <w:p w:rsidRPr="000959AC" w:rsidR="008224B3" w:rsidP="008224B3" w:rsidRDefault="008224B3" w14:paraId="549A1455" w14:textId="41BF982B">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Successful integration</w:t>
      </w:r>
      <w:r w:rsidRPr="000959AC">
        <w:rPr>
          <w:rFonts w:asciiTheme="majorHAnsi" w:hAnsiTheme="majorHAnsi" w:cstheme="majorHAnsi"/>
          <w:sz w:val="24"/>
          <w:szCs w:val="24"/>
        </w:rPr>
        <w:t xml:space="preserve"> produces stronger more resilient local communities. </w:t>
      </w:r>
    </w:p>
    <w:p w:rsidRPr="000959AC" w:rsidR="008224B3" w:rsidP="008224B3" w:rsidRDefault="008224B3" w14:paraId="46FE7B0C" w14:textId="77777777">
      <w:pPr>
        <w:pStyle w:val="ListParagraph"/>
        <w:jc w:val="both"/>
        <w:rPr>
          <w:rFonts w:ascii="Gill Sans Std ExtraBold" w:hAnsi="Gill Sans Std ExtraBold" w:cstheme="majorHAnsi"/>
          <w:b/>
          <w:bCs/>
          <w:sz w:val="24"/>
          <w:szCs w:val="24"/>
          <w:u w:val="single"/>
        </w:rPr>
      </w:pPr>
    </w:p>
    <w:p w:rsidRPr="000959AC" w:rsidR="008224B3" w:rsidP="008224B3" w:rsidRDefault="008224B3" w14:paraId="36A7D30A" w14:textId="05A73168">
      <w:pPr>
        <w:pStyle w:val="ListParagraph"/>
        <w:numPr>
          <w:ilvl w:val="0"/>
          <w:numId w:val="28"/>
        </w:numPr>
        <w:jc w:val="both"/>
        <w:rPr>
          <w:rFonts w:ascii="Gill Sans Std ExtraBold" w:hAnsi="Gill Sans Std ExtraBold" w:cstheme="majorHAnsi"/>
          <w:b/>
          <w:bCs/>
          <w:sz w:val="24"/>
          <w:szCs w:val="24"/>
          <w:u w:val="single"/>
        </w:rPr>
      </w:pPr>
      <w:r w:rsidRPr="000959AC">
        <w:rPr>
          <w:rFonts w:asciiTheme="majorHAnsi" w:hAnsiTheme="majorHAnsi" w:cstheme="majorHAnsi"/>
          <w:b/>
          <w:bCs/>
          <w:sz w:val="24"/>
          <w:szCs w:val="24"/>
        </w:rPr>
        <w:t>Integration is essential</w:t>
      </w:r>
      <w:r w:rsidRPr="000959AC">
        <w:rPr>
          <w:rFonts w:asciiTheme="majorHAnsi" w:hAnsiTheme="majorHAnsi" w:cstheme="majorHAnsi"/>
          <w:sz w:val="24"/>
          <w:szCs w:val="24"/>
        </w:rPr>
        <w:t xml:space="preserve"> for the future of the European Union, because the Union</w:t>
      </w:r>
      <w:r w:rsidRPr="00980BB3" w:rsidR="00AB2BEA">
        <w:rPr>
          <w:rFonts w:eastAsia="Times New Roman" w:asciiTheme="majorHAnsi" w:hAnsiTheme="majorHAnsi" w:cstheme="majorHAnsi"/>
          <w:sz w:val="24"/>
          <w:szCs w:val="24"/>
        </w:rPr>
        <w:t>’</w:t>
      </w:r>
      <w:r w:rsidRPr="000959AC">
        <w:rPr>
          <w:rFonts w:asciiTheme="majorHAnsi" w:hAnsiTheme="majorHAnsi" w:cstheme="majorHAnsi"/>
          <w:sz w:val="24"/>
          <w:szCs w:val="24"/>
        </w:rPr>
        <w:t>s population is expected to drop while fertility rates are expected to remain low, so Europe</w:t>
      </w:r>
      <w:r w:rsidRPr="00980BB3" w:rsidR="00AB2BEA">
        <w:rPr>
          <w:rFonts w:eastAsia="Times New Roman" w:asciiTheme="majorHAnsi" w:hAnsiTheme="majorHAnsi" w:cstheme="majorHAnsi"/>
          <w:sz w:val="24"/>
          <w:szCs w:val="24"/>
        </w:rPr>
        <w:t>’</w:t>
      </w:r>
      <w:r w:rsidRPr="000959AC">
        <w:rPr>
          <w:rFonts w:asciiTheme="majorHAnsi" w:hAnsiTheme="majorHAnsi" w:cstheme="majorHAnsi"/>
          <w:sz w:val="24"/>
          <w:szCs w:val="24"/>
        </w:rPr>
        <w:t>s standard of living can only be maintained in future decades partly by immigration.</w:t>
      </w:r>
    </w:p>
    <w:p w:rsidRPr="000959AC" w:rsidR="000B7AFE" w:rsidRDefault="000B7AFE" w14:paraId="112487A2" w14:textId="417405ED">
      <w:pPr>
        <w:rPr>
          <w:rFonts w:ascii="Gill Sans Std ExtraBold" w:hAnsi="Gill Sans Std ExtraBold" w:cstheme="majorHAnsi"/>
          <w:b/>
          <w:bCs/>
          <w:sz w:val="32"/>
          <w:szCs w:val="32"/>
          <w:u w:val="single"/>
        </w:rPr>
      </w:pPr>
      <w:r w:rsidRPr="000959AC">
        <w:rPr>
          <w:rFonts w:ascii="Gill Sans Std ExtraBold" w:hAnsi="Gill Sans Std ExtraBold" w:cstheme="majorHAnsi"/>
          <w:b/>
          <w:bCs/>
          <w:sz w:val="32"/>
          <w:szCs w:val="32"/>
          <w:u w:val="single"/>
        </w:rPr>
        <w:br w:type="page"/>
      </w:r>
    </w:p>
    <w:p w:rsidRPr="000959AC" w:rsidR="002A310D" w:rsidP="003733F7" w:rsidRDefault="002A310D" w14:paraId="6D31D813" w14:textId="77777777">
      <w:pPr>
        <w:pStyle w:val="ListParagraph"/>
        <w:ind w:left="0"/>
        <w:rPr>
          <w:rFonts w:ascii="Gill Sans Std ExtraBold" w:hAnsi="Gill Sans Std ExtraBold" w:cstheme="majorHAnsi"/>
          <w:b/>
          <w:bCs/>
          <w:color w:val="FFFFFF" w:themeColor="background1"/>
          <w:sz w:val="18"/>
          <w:szCs w:val="18"/>
          <w:highlight w:val="black"/>
          <w:u w:val="single"/>
        </w:rPr>
      </w:pPr>
    </w:p>
    <w:p w:rsidRPr="000959AC" w:rsidR="000B7AFE" w:rsidP="003733F7" w:rsidRDefault="00F40965" w14:paraId="1B143828" w14:textId="3ABFDA98">
      <w:pPr>
        <w:pStyle w:val="ListParagraph"/>
        <w:ind w:left="0"/>
        <w:rPr>
          <w:rFonts w:ascii="Gill Sans Std ExtraBold" w:hAnsi="Gill Sans Std ExtraBold" w:cstheme="majorHAnsi"/>
          <w:b/>
          <w:bCs/>
          <w:sz w:val="32"/>
          <w:szCs w:val="32"/>
          <w:u w:val="single"/>
        </w:rPr>
      </w:pPr>
      <w:r w:rsidRPr="000959AC">
        <w:rPr>
          <w:rFonts w:ascii="Gill Sans Std ExtraBold" w:hAnsi="Gill Sans Std ExtraBold" w:cstheme="majorHAnsi"/>
          <w:b/>
          <w:bCs/>
          <w:color w:val="FFFFFF" w:themeColor="background1"/>
          <w:sz w:val="32"/>
          <w:szCs w:val="32"/>
          <w:highlight w:val="black"/>
          <w:u w:val="single"/>
        </w:rPr>
        <w:t>Combating m</w:t>
      </w:r>
      <w:r w:rsidRPr="000959AC" w:rsidR="007C7736">
        <w:rPr>
          <w:rFonts w:ascii="Gill Sans Std ExtraBold" w:hAnsi="Gill Sans Std ExtraBold" w:cstheme="majorHAnsi"/>
          <w:b/>
          <w:bCs/>
          <w:color w:val="FFFFFF" w:themeColor="background1"/>
          <w:sz w:val="32"/>
          <w:szCs w:val="32"/>
          <w:highlight w:val="black"/>
          <w:u w:val="single"/>
        </w:rPr>
        <w:t>/d</w:t>
      </w:r>
      <w:r w:rsidRPr="000959AC">
        <w:rPr>
          <w:rFonts w:ascii="Gill Sans Std ExtraBold" w:hAnsi="Gill Sans Std ExtraBold" w:cstheme="majorHAnsi"/>
          <w:b/>
          <w:bCs/>
          <w:color w:val="FFFFFF" w:themeColor="background1"/>
          <w:sz w:val="32"/>
          <w:szCs w:val="32"/>
          <w:highlight w:val="black"/>
          <w:u w:val="single"/>
        </w:rPr>
        <w:t>isinformation</w:t>
      </w:r>
      <w:r w:rsidRPr="000959AC" w:rsidR="00CF0604">
        <w:rPr>
          <w:rFonts w:ascii="Gill Sans Std ExtraBold" w:hAnsi="Gill Sans Std ExtraBold" w:cstheme="majorHAnsi"/>
          <w:b/>
          <w:bCs/>
          <w:color w:val="FFFFFF" w:themeColor="background1"/>
          <w:sz w:val="32"/>
          <w:szCs w:val="32"/>
          <w:highlight w:val="black"/>
          <w:u w:val="single"/>
        </w:rPr>
        <w:t>:</w:t>
      </w:r>
      <w:r w:rsidRPr="000959AC">
        <w:rPr>
          <w:rFonts w:ascii="Gill Sans Std ExtraBold" w:hAnsi="Gill Sans Std ExtraBold" w:cstheme="majorHAnsi"/>
          <w:b/>
          <w:bCs/>
          <w:color w:val="C00000"/>
          <w:sz w:val="32"/>
          <w:szCs w:val="32"/>
          <w:u w:val="single"/>
        </w:rPr>
        <w:t xml:space="preserve"> </w:t>
      </w:r>
      <w:r w:rsidRPr="000959AC" w:rsidR="00F10967">
        <w:rPr>
          <w:rFonts w:ascii="Gill Sans Std ExtraBold" w:hAnsi="Gill Sans Std ExtraBold" w:cstheme="majorHAnsi"/>
          <w:b/>
          <w:bCs/>
          <w:color w:val="C00000"/>
          <w:sz w:val="32"/>
          <w:szCs w:val="32"/>
          <w:u w:val="single"/>
        </w:rPr>
        <w:t xml:space="preserve">the </w:t>
      </w:r>
      <w:r w:rsidRPr="000959AC" w:rsidR="003733F7">
        <w:rPr>
          <w:rFonts w:ascii="Gill Sans Std ExtraBold" w:hAnsi="Gill Sans Std ExtraBold" w:cstheme="majorHAnsi"/>
          <w:b/>
          <w:bCs/>
          <w:color w:val="C00000"/>
          <w:sz w:val="32"/>
          <w:szCs w:val="32"/>
          <w:u w:val="single"/>
        </w:rPr>
        <w:t>F</w:t>
      </w:r>
      <w:r w:rsidRPr="000959AC" w:rsidR="00F10967">
        <w:rPr>
          <w:rFonts w:ascii="Gill Sans Std ExtraBold" w:hAnsi="Gill Sans Std ExtraBold" w:cstheme="majorHAnsi"/>
          <w:b/>
          <w:bCs/>
          <w:color w:val="C00000"/>
          <w:sz w:val="32"/>
          <w:szCs w:val="32"/>
          <w:u w:val="single"/>
        </w:rPr>
        <w:t xml:space="preserve">act </w:t>
      </w:r>
      <w:r w:rsidRPr="000959AC" w:rsidR="003733F7">
        <w:rPr>
          <w:rFonts w:ascii="Gill Sans Std ExtraBold" w:hAnsi="Gill Sans Std ExtraBold" w:cstheme="majorHAnsi"/>
          <w:b/>
          <w:bCs/>
          <w:color w:val="C00000"/>
          <w:sz w:val="32"/>
          <w:szCs w:val="32"/>
          <w:u w:val="single"/>
        </w:rPr>
        <w:t>S</w:t>
      </w:r>
      <w:r w:rsidRPr="000959AC" w:rsidR="00F10967">
        <w:rPr>
          <w:rFonts w:ascii="Gill Sans Std ExtraBold" w:hAnsi="Gill Sans Std ExtraBold" w:cstheme="majorHAnsi"/>
          <w:b/>
          <w:bCs/>
          <w:color w:val="C00000"/>
          <w:sz w:val="32"/>
          <w:szCs w:val="32"/>
          <w:u w:val="single"/>
        </w:rPr>
        <w:t>andwich</w:t>
      </w:r>
    </w:p>
    <w:p w:rsidRPr="000959AC" w:rsidR="00D20D14" w:rsidRDefault="002600C6" w14:paraId="6F9A2FDA" w14:textId="529B90A6">
      <w:pPr>
        <w:rPr>
          <w:rFonts w:ascii="Gill Sans Std ExtraBold" w:hAnsi="Gill Sans Std ExtraBold" w:cstheme="majorHAnsi"/>
          <w:b/>
          <w:bCs/>
          <w:color w:val="FFFFFF" w:themeColor="background1"/>
          <w:sz w:val="32"/>
          <w:szCs w:val="32"/>
          <w:highlight w:val="black"/>
          <w:u w:val="single"/>
        </w:rPr>
      </w:pPr>
      <w:r w:rsidRPr="00980BB3">
        <w:rPr>
          <w:rFonts w:ascii="Gill Sans Std ExtraBold" w:hAnsi="Gill Sans Std ExtraBold" w:cstheme="majorHAnsi"/>
          <w:b/>
          <w:bCs/>
          <w:noProof/>
          <w:color w:val="FFFFFF" w:themeColor="background1"/>
          <w:sz w:val="32"/>
          <w:szCs w:val="32"/>
          <w:u w:val="single"/>
          <w:lang w:val="en-US"/>
        </w:rPr>
        <w:drawing>
          <wp:anchor distT="0" distB="0" distL="114300" distR="114300" simplePos="0" relativeHeight="251661312" behindDoc="0" locked="0" layoutInCell="1" allowOverlap="1" wp14:editId="70FF0B08" wp14:anchorId="120E08A3">
            <wp:simplePos x="0" y="0"/>
            <wp:positionH relativeFrom="column">
              <wp:posOffset>39370</wp:posOffset>
            </wp:positionH>
            <wp:positionV relativeFrom="paragraph">
              <wp:posOffset>244475</wp:posOffset>
            </wp:positionV>
            <wp:extent cx="2621280" cy="1735455"/>
            <wp:effectExtent l="19050" t="19050" r="26670" b="17145"/>
            <wp:wrapSquare wrapText="bothSides"/>
            <wp:docPr id="1" name="Picture 1" descr="Microphone and pian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Microphone and piano"/>
                    <pic:cNvPicPr/>
                  </pic:nvPicPr>
                  <pic:blipFill>
                    <a:blip r:embed="rId12"/>
                    <a:stretch>
                      <a:fillRect/>
                    </a:stretch>
                  </pic:blipFill>
                  <pic:spPr>
                    <a:xfrm>
                      <a:off x="0" y="0"/>
                      <a:ext cx="2621280" cy="1735455"/>
                    </a:xfrm>
                    <a:prstGeom prst="rect">
                      <a:avLst/>
                    </a:prstGeom>
                    <a:ln>
                      <a:solidFill>
                        <a:schemeClr val="accent1"/>
                      </a:solidFill>
                    </a:ln>
                  </pic:spPr>
                </pic:pic>
              </a:graphicData>
            </a:graphic>
            <wp14:sizeRelH relativeFrom="page">
              <wp14:pctWidth>0</wp14:pctWidth>
            </wp14:sizeRelH>
            <wp14:sizeRelV relativeFrom="page">
              <wp14:pctHeight>0</wp14:pctHeight>
            </wp14:sizeRelV>
          </wp:anchor>
        </w:drawing>
      </w:r>
    </w:p>
    <w:p w:rsidRPr="000959AC" w:rsidR="00DB4B67" w:rsidP="00DB4B67" w:rsidRDefault="00FF1798" w14:paraId="4FFC903B" w14:textId="77777777">
      <w:pPr>
        <w:pStyle w:val="ListParagraph"/>
        <w:jc w:val="both"/>
        <w:rPr>
          <w:rFonts w:ascii="Aptos" w:hAnsi="Aptos"/>
          <w:color w:val="000000"/>
          <w:sz w:val="24"/>
          <w:szCs w:val="24"/>
        </w:rPr>
      </w:pPr>
      <w:r w:rsidRPr="000959AC">
        <w:rPr>
          <w:rFonts w:ascii="Aptos" w:hAnsi="Aptos"/>
          <w:b/>
          <w:bCs/>
          <w:color w:val="000000"/>
          <w:sz w:val="24"/>
          <w:szCs w:val="24"/>
          <w:u w:val="single"/>
        </w:rPr>
        <w:t>Misinformation</w:t>
      </w:r>
      <w:r w:rsidRPr="000959AC">
        <w:rPr>
          <w:rFonts w:ascii="Aptos" w:hAnsi="Aptos"/>
          <w:color w:val="000000"/>
          <w:sz w:val="24"/>
          <w:szCs w:val="24"/>
        </w:rPr>
        <w:t xml:space="preserve">: </w:t>
      </w:r>
    </w:p>
    <w:p w:rsidRPr="000959AC" w:rsidR="002600C6" w:rsidP="00DB4B67" w:rsidRDefault="005D05CB" w14:paraId="07F43625" w14:textId="1BAB7BAA">
      <w:pPr>
        <w:pStyle w:val="ListParagraph"/>
        <w:jc w:val="both"/>
        <w:rPr>
          <w:rFonts w:ascii="Aptos" w:hAnsi="Aptos"/>
          <w:color w:val="000000"/>
          <w:sz w:val="24"/>
          <w:szCs w:val="24"/>
        </w:rPr>
      </w:pPr>
      <w:r w:rsidRPr="000959AC">
        <w:rPr>
          <w:rFonts w:ascii="Aptos" w:hAnsi="Aptos"/>
          <w:color w:val="000000"/>
          <w:sz w:val="24"/>
          <w:szCs w:val="24"/>
        </w:rPr>
        <w:t>T</w:t>
      </w:r>
      <w:r w:rsidRPr="000959AC" w:rsidR="007262BB">
        <w:rPr>
          <w:rFonts w:ascii="Aptos" w:hAnsi="Aptos"/>
          <w:color w:val="000000"/>
          <w:sz w:val="24"/>
          <w:szCs w:val="24"/>
        </w:rPr>
        <w:t>he act of providing wrong or misleading information.</w:t>
      </w:r>
    </w:p>
    <w:p w:rsidRPr="000959AC" w:rsidR="00DB4B67" w:rsidP="00DB4B67" w:rsidRDefault="00DB4B67" w14:paraId="41DB63AF" w14:textId="77777777">
      <w:pPr>
        <w:pStyle w:val="ListParagraph"/>
        <w:jc w:val="both"/>
        <w:rPr>
          <w:rFonts w:ascii="Aptos" w:hAnsi="Aptos"/>
          <w:color w:val="000000"/>
          <w:sz w:val="24"/>
          <w:szCs w:val="24"/>
        </w:rPr>
      </w:pPr>
    </w:p>
    <w:p w:rsidRPr="000959AC" w:rsidR="005D05CB" w:rsidP="00DB4B67" w:rsidRDefault="007262BB" w14:paraId="3F562A74" w14:textId="77777777">
      <w:pPr>
        <w:pStyle w:val="ListParagraph"/>
        <w:jc w:val="both"/>
        <w:rPr>
          <w:rFonts w:ascii="Aptos" w:hAnsi="Aptos"/>
          <w:color w:val="000000"/>
          <w:sz w:val="24"/>
          <w:szCs w:val="24"/>
        </w:rPr>
      </w:pPr>
      <w:r w:rsidRPr="000959AC">
        <w:rPr>
          <w:rFonts w:ascii="Aptos" w:hAnsi="Aptos"/>
          <w:b/>
          <w:bCs/>
          <w:color w:val="000000"/>
          <w:sz w:val="24"/>
          <w:szCs w:val="24"/>
          <w:u w:val="single"/>
        </w:rPr>
        <w:t>Disinformation</w:t>
      </w:r>
      <w:r w:rsidRPr="000959AC">
        <w:rPr>
          <w:rFonts w:ascii="Aptos" w:hAnsi="Aptos"/>
          <w:color w:val="000000"/>
          <w:sz w:val="24"/>
          <w:szCs w:val="24"/>
        </w:rPr>
        <w:t xml:space="preserve">: </w:t>
      </w:r>
    </w:p>
    <w:p w:rsidRPr="000959AC" w:rsidR="007262BB" w:rsidP="00DB4B67" w:rsidRDefault="005D05CB" w14:paraId="1E6DFF6E" w14:textId="212E259F">
      <w:pPr>
        <w:pStyle w:val="ListParagraph"/>
        <w:jc w:val="both"/>
        <w:rPr>
          <w:rFonts w:ascii="Aptos" w:hAnsi="Aptos"/>
          <w:color w:val="000000"/>
          <w:sz w:val="24"/>
          <w:szCs w:val="24"/>
        </w:rPr>
      </w:pPr>
      <w:r w:rsidRPr="000959AC">
        <w:rPr>
          <w:rFonts w:ascii="Aptos" w:hAnsi="Aptos"/>
          <w:color w:val="000000"/>
          <w:sz w:val="24"/>
          <w:szCs w:val="24"/>
        </w:rPr>
        <w:t>T</w:t>
      </w:r>
      <w:r w:rsidRPr="000959AC" w:rsidR="007262BB">
        <w:rPr>
          <w:rFonts w:ascii="Aptos" w:hAnsi="Aptos"/>
          <w:color w:val="000000"/>
          <w:sz w:val="24"/>
          <w:szCs w:val="24"/>
        </w:rPr>
        <w:t>he act of provid</w:t>
      </w:r>
      <w:r w:rsidRPr="000959AC" w:rsidR="003D19DA">
        <w:rPr>
          <w:rFonts w:ascii="Aptos" w:hAnsi="Aptos"/>
          <w:color w:val="000000"/>
          <w:sz w:val="24"/>
          <w:szCs w:val="24"/>
        </w:rPr>
        <w:t>ing deliberately false information.</w:t>
      </w:r>
    </w:p>
    <w:p w:rsidRPr="000959AC" w:rsidR="00B84936" w:rsidP="00B84936" w:rsidRDefault="00B84936" w14:paraId="0C72F8D8" w14:textId="77777777">
      <w:pPr>
        <w:pStyle w:val="ListParagraph"/>
        <w:rPr>
          <w:rFonts w:ascii="Aptos" w:hAnsi="Aptos"/>
          <w:color w:val="000000"/>
          <w:sz w:val="24"/>
          <w:szCs w:val="24"/>
        </w:rPr>
      </w:pPr>
    </w:p>
    <w:p w:rsidRPr="000959AC" w:rsidR="00BD3906" w:rsidP="00B84936" w:rsidRDefault="00BD3906" w14:paraId="6C4DCD08" w14:textId="77777777">
      <w:pPr>
        <w:pStyle w:val="ListParagraph"/>
        <w:rPr>
          <w:rFonts w:ascii="Aptos" w:hAnsi="Aptos"/>
          <w:color w:val="000000"/>
          <w:sz w:val="24"/>
          <w:szCs w:val="24"/>
        </w:rPr>
      </w:pPr>
    </w:p>
    <w:p w:rsidRPr="000959AC" w:rsidR="00B84936" w:rsidP="004F5173" w:rsidRDefault="00B84936" w14:paraId="1E419538" w14:textId="3867122E">
      <w:pPr>
        <w:pStyle w:val="ListParagraph"/>
        <w:ind w:left="360"/>
        <w:rPr>
          <w:rFonts w:ascii="Aptos" w:hAnsi="Aptos"/>
          <w:b/>
          <w:bCs/>
          <w:color w:val="000000"/>
          <w:sz w:val="24"/>
          <w:szCs w:val="24"/>
          <w:u w:val="single"/>
        </w:rPr>
      </w:pPr>
      <w:r w:rsidRPr="000959AC">
        <w:rPr>
          <w:rFonts w:ascii="Aptos" w:hAnsi="Aptos"/>
          <w:b/>
          <w:bCs/>
          <w:color w:val="000000"/>
          <w:sz w:val="24"/>
          <w:szCs w:val="24"/>
          <w:u w:val="single"/>
        </w:rPr>
        <w:t>The Fact Sandwich has been prove</w:t>
      </w:r>
      <w:r w:rsidRPr="000959AC" w:rsidR="00376058">
        <w:rPr>
          <w:rFonts w:ascii="Aptos" w:hAnsi="Aptos"/>
          <w:b/>
          <w:bCs/>
          <w:color w:val="000000"/>
          <w:sz w:val="24"/>
          <w:szCs w:val="24"/>
          <w:u w:val="single"/>
        </w:rPr>
        <w:t xml:space="preserve">d to be an effective </w:t>
      </w:r>
      <w:r w:rsidRPr="000959AC" w:rsidR="004F5173">
        <w:rPr>
          <w:rFonts w:ascii="Aptos" w:hAnsi="Aptos"/>
          <w:b/>
          <w:bCs/>
          <w:color w:val="000000"/>
          <w:sz w:val="24"/>
          <w:szCs w:val="24"/>
          <w:u w:val="single"/>
        </w:rPr>
        <w:t>method:</w:t>
      </w:r>
    </w:p>
    <w:p w:rsidRPr="000959AC" w:rsidR="00B84936" w:rsidP="00B84936" w:rsidRDefault="00B84936" w14:paraId="75587422" w14:textId="77777777">
      <w:pPr>
        <w:pStyle w:val="ListParagraph"/>
        <w:rPr>
          <w:rFonts w:ascii="Aptos" w:hAnsi="Aptos"/>
          <w:color w:val="000000"/>
          <w:sz w:val="24"/>
          <w:szCs w:val="24"/>
        </w:rPr>
      </w:pPr>
    </w:p>
    <w:p w:rsidRPr="000959AC" w:rsidR="00032691" w:rsidP="00032691" w:rsidRDefault="00032691" w14:paraId="0C74DA7A" w14:textId="5BA573CD">
      <w:pPr>
        <w:pStyle w:val="ListParagraph"/>
        <w:numPr>
          <w:ilvl w:val="0"/>
          <w:numId w:val="28"/>
        </w:numPr>
        <w:rPr>
          <w:rFonts w:ascii="Aptos" w:hAnsi="Aptos"/>
          <w:color w:val="000000"/>
          <w:sz w:val="24"/>
          <w:szCs w:val="24"/>
        </w:rPr>
      </w:pPr>
      <w:r w:rsidRPr="000959AC">
        <w:rPr>
          <w:rFonts w:ascii="Aptos" w:hAnsi="Aptos"/>
          <w:b/>
          <w:bCs/>
          <w:color w:val="000000"/>
          <w:sz w:val="24"/>
          <w:szCs w:val="24"/>
        </w:rPr>
        <w:t>Lead with the fact</w:t>
      </w:r>
      <w:r w:rsidRPr="000959AC" w:rsidR="00D64C5C">
        <w:rPr>
          <w:rFonts w:ascii="Aptos" w:hAnsi="Aptos"/>
          <w:color w:val="000000"/>
          <w:sz w:val="24"/>
          <w:szCs w:val="24"/>
        </w:rPr>
        <w:t>.</w:t>
      </w:r>
      <w:r w:rsidRPr="000959AC">
        <w:rPr>
          <w:rFonts w:ascii="Aptos" w:hAnsi="Aptos"/>
          <w:color w:val="000000"/>
          <w:sz w:val="24"/>
          <w:szCs w:val="24"/>
        </w:rPr>
        <w:t xml:space="preserve"> </w:t>
      </w:r>
    </w:p>
    <w:p w:rsidRPr="000959AC" w:rsidR="00040631" w:rsidP="00040631" w:rsidRDefault="00040631" w14:paraId="79278B0B" w14:textId="77777777">
      <w:pPr>
        <w:pStyle w:val="ListParagraph"/>
        <w:rPr>
          <w:rFonts w:ascii="Aptos" w:hAnsi="Aptos"/>
          <w:color w:val="000000"/>
          <w:sz w:val="24"/>
          <w:szCs w:val="24"/>
        </w:rPr>
      </w:pPr>
    </w:p>
    <w:p w:rsidRPr="000959AC" w:rsidR="00696A75" w:rsidP="00032691" w:rsidRDefault="00032691" w14:paraId="4686F740" w14:textId="6A1EB9E5">
      <w:pPr>
        <w:pStyle w:val="ListParagraph"/>
        <w:numPr>
          <w:ilvl w:val="0"/>
          <w:numId w:val="28"/>
        </w:numPr>
        <w:rPr>
          <w:rFonts w:ascii="Aptos" w:hAnsi="Aptos"/>
          <w:color w:val="000000"/>
          <w:sz w:val="24"/>
          <w:szCs w:val="24"/>
        </w:rPr>
      </w:pPr>
      <w:r w:rsidRPr="000959AC">
        <w:rPr>
          <w:rFonts w:ascii="Aptos" w:hAnsi="Aptos"/>
          <w:b/>
          <w:bCs/>
          <w:color w:val="000000"/>
          <w:sz w:val="24"/>
          <w:szCs w:val="24"/>
        </w:rPr>
        <w:t>Warn about the myth</w:t>
      </w:r>
      <w:r w:rsidRPr="000959AC">
        <w:rPr>
          <w:rFonts w:ascii="Aptos" w:hAnsi="Aptos"/>
          <w:color w:val="000000"/>
          <w:sz w:val="24"/>
          <w:szCs w:val="24"/>
        </w:rPr>
        <w:t xml:space="preserve"> – </w:t>
      </w:r>
      <w:r w:rsidRPr="000959AC">
        <w:rPr>
          <w:rFonts w:ascii="Aptos" w:hAnsi="Aptos"/>
          <w:i/>
          <w:iCs/>
          <w:color w:val="000000"/>
          <w:sz w:val="24"/>
          <w:szCs w:val="24"/>
        </w:rPr>
        <w:t>but do it briefly</w:t>
      </w:r>
      <w:r w:rsidRPr="000959AC" w:rsidR="00696A75">
        <w:rPr>
          <w:rFonts w:ascii="Aptos" w:hAnsi="Aptos"/>
          <w:i/>
          <w:iCs/>
          <w:color w:val="000000"/>
          <w:sz w:val="24"/>
          <w:szCs w:val="24"/>
        </w:rPr>
        <w:t xml:space="preserve"> to </w:t>
      </w:r>
      <w:r w:rsidRPr="000959AC" w:rsidR="004F5173">
        <w:rPr>
          <w:rFonts w:ascii="Aptos" w:hAnsi="Aptos"/>
          <w:i/>
          <w:iCs/>
          <w:color w:val="000000"/>
          <w:sz w:val="24"/>
          <w:szCs w:val="24"/>
        </w:rPr>
        <w:t xml:space="preserve">avoid </w:t>
      </w:r>
      <w:r w:rsidRPr="000959AC" w:rsidR="00696A75">
        <w:rPr>
          <w:rFonts w:ascii="Aptos" w:hAnsi="Aptos"/>
          <w:i/>
          <w:iCs/>
          <w:color w:val="000000"/>
          <w:sz w:val="24"/>
          <w:szCs w:val="24"/>
        </w:rPr>
        <w:t>amplify</w:t>
      </w:r>
      <w:r w:rsidRPr="000959AC" w:rsidR="004F5173">
        <w:rPr>
          <w:rFonts w:ascii="Aptos" w:hAnsi="Aptos"/>
          <w:i/>
          <w:iCs/>
          <w:color w:val="000000"/>
          <w:sz w:val="24"/>
          <w:szCs w:val="24"/>
        </w:rPr>
        <w:t>ing</w:t>
      </w:r>
      <w:r w:rsidRPr="000959AC" w:rsidR="00696A75">
        <w:rPr>
          <w:rFonts w:ascii="Aptos" w:hAnsi="Aptos"/>
          <w:i/>
          <w:iCs/>
          <w:color w:val="000000"/>
          <w:sz w:val="24"/>
          <w:szCs w:val="24"/>
        </w:rPr>
        <w:t xml:space="preserve"> the myth!</w:t>
      </w:r>
      <w:r w:rsidRPr="000959AC">
        <w:rPr>
          <w:rFonts w:ascii="Aptos" w:hAnsi="Aptos"/>
          <w:color w:val="000000"/>
          <w:sz w:val="24"/>
          <w:szCs w:val="24"/>
        </w:rPr>
        <w:t xml:space="preserve"> </w:t>
      </w:r>
    </w:p>
    <w:p w:rsidRPr="000959AC" w:rsidR="00040631" w:rsidP="00040631" w:rsidRDefault="00040631" w14:paraId="2032043F" w14:textId="77777777">
      <w:pPr>
        <w:pStyle w:val="ListParagraph"/>
        <w:rPr>
          <w:rFonts w:ascii="Aptos" w:hAnsi="Aptos"/>
          <w:color w:val="000000"/>
          <w:sz w:val="24"/>
          <w:szCs w:val="24"/>
        </w:rPr>
      </w:pPr>
    </w:p>
    <w:p w:rsidRPr="000959AC" w:rsidR="00696A75" w:rsidP="00032691" w:rsidRDefault="00032691" w14:paraId="3BE07639" w14:textId="7D0E1469">
      <w:pPr>
        <w:pStyle w:val="ListParagraph"/>
        <w:numPr>
          <w:ilvl w:val="0"/>
          <w:numId w:val="28"/>
        </w:numPr>
        <w:rPr>
          <w:rFonts w:ascii="Aptos" w:hAnsi="Aptos"/>
          <w:color w:val="000000"/>
          <w:sz w:val="24"/>
          <w:szCs w:val="24"/>
        </w:rPr>
      </w:pPr>
      <w:r w:rsidRPr="000959AC">
        <w:rPr>
          <w:rFonts w:ascii="Aptos" w:hAnsi="Aptos"/>
          <w:b/>
          <w:bCs/>
          <w:color w:val="000000"/>
          <w:sz w:val="24"/>
          <w:szCs w:val="24"/>
        </w:rPr>
        <w:t xml:space="preserve">Explain </w:t>
      </w:r>
      <w:r w:rsidRPr="000959AC" w:rsidR="00696A75">
        <w:rPr>
          <w:rFonts w:ascii="Aptos" w:hAnsi="Aptos"/>
          <w:b/>
          <w:bCs/>
          <w:color w:val="000000"/>
          <w:sz w:val="24"/>
          <w:szCs w:val="24"/>
        </w:rPr>
        <w:t>why</w:t>
      </w:r>
      <w:r w:rsidRPr="000959AC" w:rsidR="00696A75">
        <w:rPr>
          <w:rFonts w:ascii="Aptos" w:hAnsi="Aptos"/>
          <w:color w:val="000000"/>
          <w:sz w:val="24"/>
          <w:szCs w:val="24"/>
        </w:rPr>
        <w:t xml:space="preserve"> </w:t>
      </w:r>
      <w:r w:rsidRPr="000959AC" w:rsidR="00A844C9">
        <w:rPr>
          <w:rFonts w:ascii="Aptos" w:hAnsi="Aptos"/>
          <w:color w:val="000000"/>
          <w:sz w:val="24"/>
          <w:szCs w:val="24"/>
        </w:rPr>
        <w:t>the myth</w:t>
      </w:r>
      <w:r w:rsidRPr="000959AC" w:rsidR="00696A75">
        <w:rPr>
          <w:rFonts w:ascii="Aptos" w:hAnsi="Aptos"/>
          <w:color w:val="000000"/>
          <w:sz w:val="24"/>
          <w:szCs w:val="24"/>
        </w:rPr>
        <w:t xml:space="preserve"> is wrong</w:t>
      </w:r>
      <w:r w:rsidRPr="000959AC">
        <w:rPr>
          <w:rFonts w:ascii="Aptos" w:hAnsi="Aptos"/>
          <w:color w:val="000000"/>
          <w:sz w:val="24"/>
          <w:szCs w:val="24"/>
        </w:rPr>
        <w:t xml:space="preserve"> </w:t>
      </w:r>
    </w:p>
    <w:p w:rsidRPr="000959AC" w:rsidR="00040631" w:rsidP="00040631" w:rsidRDefault="00040631" w14:paraId="6D0FE9EF" w14:textId="77777777">
      <w:pPr>
        <w:pStyle w:val="ListParagraph"/>
        <w:rPr>
          <w:rFonts w:ascii="Aptos" w:hAnsi="Aptos"/>
          <w:color w:val="000000"/>
          <w:sz w:val="24"/>
          <w:szCs w:val="24"/>
        </w:rPr>
      </w:pPr>
    </w:p>
    <w:p w:rsidRPr="000959AC" w:rsidR="00696A75" w:rsidP="00032691" w:rsidRDefault="00BD35C9" w14:paraId="5D907B05" w14:textId="39D9A15B">
      <w:pPr>
        <w:pStyle w:val="ListParagraph"/>
        <w:numPr>
          <w:ilvl w:val="0"/>
          <w:numId w:val="28"/>
        </w:numPr>
        <w:rPr>
          <w:rFonts w:ascii="Aptos" w:hAnsi="Aptos"/>
          <w:color w:val="000000"/>
          <w:sz w:val="24"/>
          <w:szCs w:val="24"/>
        </w:rPr>
      </w:pPr>
      <w:r w:rsidRPr="000959AC">
        <w:rPr>
          <w:rFonts w:ascii="Aptos" w:hAnsi="Aptos"/>
          <w:b/>
          <w:bCs/>
          <w:color w:val="000000"/>
          <w:sz w:val="24"/>
          <w:szCs w:val="24"/>
        </w:rPr>
        <w:t>R</w:t>
      </w:r>
      <w:r w:rsidRPr="000959AC" w:rsidR="00696A75">
        <w:rPr>
          <w:rFonts w:ascii="Aptos" w:hAnsi="Aptos"/>
          <w:b/>
          <w:bCs/>
          <w:color w:val="000000"/>
          <w:sz w:val="24"/>
          <w:szCs w:val="24"/>
        </w:rPr>
        <w:t xml:space="preserve">epeat </w:t>
      </w:r>
      <w:r w:rsidRPr="000959AC" w:rsidR="00032691">
        <w:rPr>
          <w:rFonts w:ascii="Aptos" w:hAnsi="Aptos"/>
          <w:b/>
          <w:bCs/>
          <w:color w:val="000000"/>
          <w:sz w:val="24"/>
          <w:szCs w:val="24"/>
        </w:rPr>
        <w:t>the fact</w:t>
      </w:r>
      <w:r w:rsidRPr="000959AC" w:rsidR="00032691">
        <w:rPr>
          <w:rFonts w:ascii="Aptos" w:hAnsi="Aptos"/>
          <w:color w:val="000000"/>
          <w:sz w:val="24"/>
          <w:szCs w:val="24"/>
        </w:rPr>
        <w:t xml:space="preserve"> </w:t>
      </w:r>
      <w:r w:rsidRPr="000959AC" w:rsidR="00696A75">
        <w:rPr>
          <w:rFonts w:ascii="Aptos" w:hAnsi="Aptos"/>
          <w:color w:val="000000"/>
          <w:sz w:val="24"/>
          <w:szCs w:val="24"/>
        </w:rPr>
        <w:t xml:space="preserve">to </w:t>
      </w:r>
      <w:r w:rsidRPr="000959AC" w:rsidR="00032691">
        <w:rPr>
          <w:rFonts w:ascii="Aptos" w:hAnsi="Aptos"/>
          <w:color w:val="000000"/>
          <w:sz w:val="24"/>
          <w:szCs w:val="24"/>
        </w:rPr>
        <w:t>reinforc</w:t>
      </w:r>
      <w:r w:rsidRPr="000959AC" w:rsidR="00696A75">
        <w:rPr>
          <w:rFonts w:ascii="Aptos" w:hAnsi="Aptos"/>
          <w:color w:val="000000"/>
          <w:sz w:val="24"/>
          <w:szCs w:val="24"/>
        </w:rPr>
        <w:t>e</w:t>
      </w:r>
      <w:r w:rsidRPr="000959AC" w:rsidR="00032691">
        <w:rPr>
          <w:rFonts w:ascii="Aptos" w:hAnsi="Aptos"/>
          <w:color w:val="000000"/>
          <w:sz w:val="24"/>
          <w:szCs w:val="24"/>
        </w:rPr>
        <w:t xml:space="preserve"> it. </w:t>
      </w:r>
    </w:p>
    <w:p w:rsidRPr="000959AC" w:rsidR="00E71E8E" w:rsidP="00E71E8E" w:rsidRDefault="00E71E8E" w14:paraId="3555ED8F" w14:textId="77777777">
      <w:pPr>
        <w:pStyle w:val="ListParagraph"/>
        <w:rPr>
          <w:rFonts w:ascii="Aptos" w:hAnsi="Aptos"/>
          <w:color w:val="000000"/>
          <w:sz w:val="24"/>
          <w:szCs w:val="24"/>
        </w:rPr>
      </w:pPr>
    </w:p>
    <w:p w:rsidRPr="000959AC" w:rsidR="00E71E8E" w:rsidP="00E71E8E" w:rsidRDefault="00E71E8E" w14:paraId="05D8B866" w14:textId="670D23BE">
      <w:pPr>
        <w:pStyle w:val="ListParagraph"/>
        <w:ind w:left="360"/>
        <w:rPr>
          <w:rFonts w:ascii="Aptos" w:hAnsi="Aptos"/>
          <w:b/>
          <w:bCs/>
          <w:color w:val="000000"/>
          <w:sz w:val="24"/>
          <w:szCs w:val="24"/>
          <w:u w:val="single"/>
        </w:rPr>
      </w:pPr>
      <w:r w:rsidRPr="000959AC">
        <w:rPr>
          <w:rFonts w:ascii="Aptos" w:hAnsi="Aptos"/>
          <w:b/>
          <w:bCs/>
          <w:color w:val="000000"/>
          <w:sz w:val="24"/>
          <w:szCs w:val="24"/>
          <w:u w:val="single"/>
        </w:rPr>
        <w:t>How to deploy your Fact Sandwich</w:t>
      </w:r>
    </w:p>
    <w:p w:rsidRPr="000959AC" w:rsidR="00735E38" w:rsidP="00E71E8E" w:rsidRDefault="00735E38" w14:paraId="65950598" w14:textId="77777777">
      <w:pPr>
        <w:pStyle w:val="ListParagraph"/>
        <w:ind w:left="360"/>
        <w:rPr>
          <w:rFonts w:ascii="Aptos" w:hAnsi="Aptos"/>
          <w:b/>
          <w:bCs/>
          <w:color w:val="000000"/>
          <w:sz w:val="24"/>
          <w:szCs w:val="24"/>
          <w:u w:val="single"/>
        </w:rPr>
      </w:pPr>
    </w:p>
    <w:p w:rsidRPr="000959AC" w:rsidR="007618F4" w:rsidP="00032691" w:rsidRDefault="00032691" w14:paraId="58631459" w14:textId="1DFB4777">
      <w:pPr>
        <w:pStyle w:val="ListParagraph"/>
        <w:numPr>
          <w:ilvl w:val="0"/>
          <w:numId w:val="28"/>
        </w:numPr>
        <w:rPr>
          <w:rFonts w:ascii="Aptos" w:hAnsi="Aptos"/>
          <w:color w:val="000000"/>
          <w:sz w:val="24"/>
          <w:szCs w:val="24"/>
        </w:rPr>
      </w:pPr>
      <w:r w:rsidRPr="000959AC">
        <w:rPr>
          <w:rFonts w:ascii="Aptos" w:hAnsi="Aptos"/>
          <w:b/>
          <w:bCs/>
          <w:color w:val="000000"/>
          <w:sz w:val="24"/>
          <w:szCs w:val="24"/>
        </w:rPr>
        <w:t>Repeat, repeat, repeat.</w:t>
      </w:r>
      <w:r w:rsidRPr="000959AC">
        <w:rPr>
          <w:rFonts w:ascii="Aptos" w:hAnsi="Aptos"/>
          <w:color w:val="000000"/>
          <w:sz w:val="24"/>
          <w:szCs w:val="24"/>
        </w:rPr>
        <w:t xml:space="preserve"> </w:t>
      </w:r>
      <w:r w:rsidRPr="000959AC" w:rsidR="007618F4">
        <w:rPr>
          <w:rFonts w:ascii="Aptos" w:hAnsi="Aptos"/>
          <w:color w:val="000000"/>
          <w:sz w:val="24"/>
          <w:szCs w:val="24"/>
        </w:rPr>
        <w:t xml:space="preserve">Use every opportunity to repeat the fact sandwich. </w:t>
      </w:r>
    </w:p>
    <w:p w:rsidRPr="000959AC" w:rsidR="00040631" w:rsidP="00040631" w:rsidRDefault="00040631" w14:paraId="084B260D" w14:textId="77777777">
      <w:pPr>
        <w:pStyle w:val="ListParagraph"/>
        <w:rPr>
          <w:rFonts w:ascii="Aptos" w:hAnsi="Aptos"/>
          <w:color w:val="000000"/>
          <w:sz w:val="24"/>
          <w:szCs w:val="24"/>
        </w:rPr>
      </w:pPr>
    </w:p>
    <w:p w:rsidRPr="000959AC" w:rsidR="006C2CA7" w:rsidP="00032691" w:rsidRDefault="00032691" w14:paraId="613D4777" w14:textId="1735DC25">
      <w:pPr>
        <w:pStyle w:val="ListParagraph"/>
        <w:numPr>
          <w:ilvl w:val="0"/>
          <w:numId w:val="28"/>
        </w:numPr>
        <w:rPr>
          <w:rFonts w:ascii="Aptos" w:hAnsi="Aptos"/>
          <w:color w:val="000000"/>
          <w:sz w:val="24"/>
          <w:szCs w:val="24"/>
        </w:rPr>
      </w:pPr>
      <w:r w:rsidRPr="000959AC">
        <w:rPr>
          <w:rFonts w:ascii="Aptos" w:hAnsi="Aptos"/>
          <w:b/>
          <w:bCs/>
          <w:color w:val="000000"/>
          <w:sz w:val="24"/>
          <w:szCs w:val="24"/>
        </w:rPr>
        <w:t xml:space="preserve">Work simultaneously with </w:t>
      </w:r>
      <w:r w:rsidRPr="000959AC" w:rsidR="00A844C9">
        <w:rPr>
          <w:rFonts w:ascii="Aptos" w:hAnsi="Aptos"/>
          <w:b/>
          <w:bCs/>
          <w:color w:val="000000"/>
          <w:sz w:val="24"/>
          <w:szCs w:val="24"/>
        </w:rPr>
        <w:t>other</w:t>
      </w:r>
      <w:r w:rsidRPr="000959AC">
        <w:rPr>
          <w:rFonts w:ascii="Aptos" w:hAnsi="Aptos"/>
          <w:b/>
          <w:bCs/>
          <w:color w:val="000000"/>
          <w:sz w:val="24"/>
          <w:szCs w:val="24"/>
        </w:rPr>
        <w:t xml:space="preserve"> actors</w:t>
      </w:r>
      <w:r w:rsidRPr="000959AC" w:rsidR="00A844C9">
        <w:rPr>
          <w:rFonts w:ascii="Aptos" w:hAnsi="Aptos"/>
          <w:color w:val="000000"/>
          <w:sz w:val="24"/>
          <w:szCs w:val="24"/>
        </w:rPr>
        <w:t xml:space="preserve"> who are your allies</w:t>
      </w:r>
      <w:r w:rsidRPr="000959AC">
        <w:rPr>
          <w:rFonts w:ascii="Aptos" w:hAnsi="Aptos"/>
          <w:color w:val="000000"/>
          <w:sz w:val="24"/>
          <w:szCs w:val="24"/>
        </w:rPr>
        <w:t xml:space="preserve">. </w:t>
      </w:r>
    </w:p>
    <w:p w:rsidRPr="000959AC" w:rsidR="00040631" w:rsidP="00040631" w:rsidRDefault="00040631" w14:paraId="73FCDB7D" w14:textId="77777777">
      <w:pPr>
        <w:pStyle w:val="ListParagraph"/>
        <w:rPr>
          <w:rFonts w:ascii="Aptos" w:hAnsi="Aptos"/>
          <w:color w:val="000000"/>
          <w:sz w:val="24"/>
          <w:szCs w:val="24"/>
        </w:rPr>
      </w:pPr>
    </w:p>
    <w:p w:rsidRPr="000959AC" w:rsidR="00D420DA" w:rsidP="00032691" w:rsidRDefault="006C2CA7" w14:paraId="233C24ED" w14:textId="45FF7373">
      <w:pPr>
        <w:pStyle w:val="ListParagraph"/>
        <w:numPr>
          <w:ilvl w:val="0"/>
          <w:numId w:val="28"/>
        </w:numPr>
        <w:rPr>
          <w:rFonts w:ascii="Aptos" w:hAnsi="Aptos"/>
          <w:color w:val="000000"/>
          <w:sz w:val="24"/>
          <w:szCs w:val="24"/>
        </w:rPr>
      </w:pPr>
      <w:r w:rsidRPr="000959AC">
        <w:rPr>
          <w:rFonts w:ascii="Aptos" w:hAnsi="Aptos"/>
          <w:b/>
          <w:bCs/>
          <w:color w:val="000000"/>
          <w:sz w:val="24"/>
          <w:szCs w:val="24"/>
        </w:rPr>
        <w:t>Understand your target audience</w:t>
      </w:r>
      <w:r w:rsidRPr="000959AC" w:rsidR="00D420DA">
        <w:rPr>
          <w:rFonts w:ascii="Aptos" w:hAnsi="Aptos"/>
          <w:color w:val="000000"/>
          <w:sz w:val="24"/>
          <w:szCs w:val="24"/>
        </w:rPr>
        <w:t>, a</w:t>
      </w:r>
      <w:r w:rsidRPr="000959AC" w:rsidR="00032691">
        <w:rPr>
          <w:rFonts w:ascii="Aptos" w:hAnsi="Aptos"/>
          <w:color w:val="000000"/>
          <w:sz w:val="24"/>
          <w:szCs w:val="24"/>
        </w:rPr>
        <w:t>ppeal to</w:t>
      </w:r>
      <w:r w:rsidRPr="000959AC" w:rsidR="00D420DA">
        <w:rPr>
          <w:rFonts w:ascii="Aptos" w:hAnsi="Aptos"/>
          <w:color w:val="000000"/>
          <w:sz w:val="24"/>
          <w:szCs w:val="24"/>
        </w:rPr>
        <w:t xml:space="preserve"> their</w:t>
      </w:r>
      <w:r w:rsidRPr="000959AC" w:rsidR="00032691">
        <w:rPr>
          <w:rFonts w:ascii="Aptos" w:hAnsi="Aptos"/>
          <w:color w:val="000000"/>
          <w:sz w:val="24"/>
          <w:szCs w:val="24"/>
        </w:rPr>
        <w:t xml:space="preserve"> values and emotions. </w:t>
      </w:r>
    </w:p>
    <w:p w:rsidRPr="000959AC" w:rsidR="00040631" w:rsidP="00040631" w:rsidRDefault="00040631" w14:paraId="500036A5" w14:textId="77777777">
      <w:pPr>
        <w:pStyle w:val="ListParagraph"/>
        <w:rPr>
          <w:rFonts w:ascii="Aptos" w:hAnsi="Aptos"/>
          <w:color w:val="000000"/>
          <w:sz w:val="24"/>
          <w:szCs w:val="24"/>
        </w:rPr>
      </w:pPr>
    </w:p>
    <w:p w:rsidRPr="000959AC" w:rsidR="00454A41" w:rsidP="00032691" w:rsidRDefault="00447EE0" w14:paraId="14471215" w14:textId="1546D84A">
      <w:pPr>
        <w:pStyle w:val="ListParagraph"/>
        <w:numPr>
          <w:ilvl w:val="0"/>
          <w:numId w:val="28"/>
        </w:numPr>
        <w:rPr>
          <w:rFonts w:ascii="Aptos" w:hAnsi="Aptos"/>
          <w:color w:val="000000"/>
          <w:sz w:val="24"/>
          <w:szCs w:val="24"/>
        </w:rPr>
      </w:pPr>
      <w:r w:rsidRPr="000959AC">
        <w:rPr>
          <w:rFonts w:ascii="Aptos" w:hAnsi="Aptos"/>
          <w:b/>
          <w:bCs/>
          <w:color w:val="000000"/>
          <w:sz w:val="24"/>
          <w:szCs w:val="24"/>
        </w:rPr>
        <w:t>Use a trusted spokesperson.</w:t>
      </w:r>
      <w:r w:rsidRPr="000959AC">
        <w:rPr>
          <w:rFonts w:ascii="Aptos" w:hAnsi="Aptos"/>
          <w:color w:val="000000"/>
          <w:sz w:val="24"/>
          <w:szCs w:val="24"/>
        </w:rPr>
        <w:t xml:space="preserve"> </w:t>
      </w:r>
      <w:r w:rsidRPr="000959AC" w:rsidR="00D420DA">
        <w:rPr>
          <w:rFonts w:ascii="Aptos" w:hAnsi="Aptos"/>
          <w:color w:val="000000"/>
          <w:sz w:val="24"/>
          <w:szCs w:val="24"/>
        </w:rPr>
        <w:t xml:space="preserve">Ensure </w:t>
      </w:r>
      <w:r w:rsidRPr="000959AC">
        <w:rPr>
          <w:rFonts w:ascii="Aptos" w:hAnsi="Aptos"/>
          <w:color w:val="000000"/>
          <w:sz w:val="24"/>
          <w:szCs w:val="24"/>
        </w:rPr>
        <w:t>the</w:t>
      </w:r>
      <w:r w:rsidRPr="000959AC" w:rsidR="00D420DA">
        <w:rPr>
          <w:rFonts w:ascii="Aptos" w:hAnsi="Aptos"/>
          <w:color w:val="000000"/>
          <w:sz w:val="24"/>
          <w:szCs w:val="24"/>
        </w:rPr>
        <w:t xml:space="preserve"> message is communicated by a person th</w:t>
      </w:r>
      <w:r w:rsidRPr="000959AC" w:rsidR="00735E38">
        <w:rPr>
          <w:rFonts w:ascii="Aptos" w:hAnsi="Aptos"/>
          <w:color w:val="000000"/>
          <w:sz w:val="24"/>
          <w:szCs w:val="24"/>
        </w:rPr>
        <w:t>at th</w:t>
      </w:r>
      <w:r w:rsidRPr="000959AC" w:rsidR="00D420DA">
        <w:rPr>
          <w:rFonts w:ascii="Aptos" w:hAnsi="Aptos"/>
          <w:color w:val="000000"/>
          <w:sz w:val="24"/>
          <w:szCs w:val="24"/>
        </w:rPr>
        <w:t>e target audience trusts</w:t>
      </w:r>
      <w:r w:rsidRPr="000959AC" w:rsidR="00197AF0">
        <w:rPr>
          <w:rFonts w:ascii="Aptos" w:hAnsi="Aptos"/>
          <w:color w:val="000000"/>
          <w:sz w:val="24"/>
          <w:szCs w:val="24"/>
        </w:rPr>
        <w:t xml:space="preserve"> and relates to</w:t>
      </w:r>
      <w:r w:rsidRPr="000959AC" w:rsidR="00D420DA">
        <w:rPr>
          <w:rFonts w:ascii="Aptos" w:hAnsi="Aptos"/>
          <w:color w:val="000000"/>
          <w:sz w:val="24"/>
          <w:szCs w:val="24"/>
        </w:rPr>
        <w:t>.</w:t>
      </w:r>
      <w:r w:rsidRPr="000959AC" w:rsidR="00197AF0">
        <w:rPr>
          <w:rFonts w:ascii="Aptos" w:hAnsi="Aptos"/>
          <w:color w:val="000000"/>
          <w:sz w:val="24"/>
          <w:szCs w:val="24"/>
        </w:rPr>
        <w:t xml:space="preserve"> </w:t>
      </w:r>
      <w:r w:rsidRPr="000959AC" w:rsidR="00040631">
        <w:rPr>
          <w:rFonts w:ascii="Aptos" w:hAnsi="Aptos"/>
          <w:color w:val="000000"/>
          <w:sz w:val="24"/>
          <w:szCs w:val="24"/>
        </w:rPr>
        <w:t>O</w:t>
      </w:r>
      <w:r w:rsidRPr="000959AC" w:rsidR="00197AF0">
        <w:rPr>
          <w:rFonts w:ascii="Aptos" w:hAnsi="Aptos"/>
          <w:color w:val="000000"/>
          <w:sz w:val="24"/>
          <w:szCs w:val="24"/>
        </w:rPr>
        <w:t xml:space="preserve">nline </w:t>
      </w:r>
      <w:r w:rsidRPr="000959AC" w:rsidR="00040631">
        <w:rPr>
          <w:rFonts w:ascii="Aptos" w:hAnsi="Aptos"/>
          <w:color w:val="000000"/>
          <w:sz w:val="24"/>
          <w:szCs w:val="24"/>
        </w:rPr>
        <w:t>and offline</w:t>
      </w:r>
      <w:r w:rsidRPr="000959AC" w:rsidR="00197AF0">
        <w:rPr>
          <w:rFonts w:ascii="Aptos" w:hAnsi="Aptos"/>
          <w:color w:val="000000"/>
          <w:sz w:val="24"/>
          <w:szCs w:val="24"/>
        </w:rPr>
        <w:t>.</w:t>
      </w:r>
      <w:r w:rsidRPr="000959AC" w:rsidR="00D420DA">
        <w:rPr>
          <w:rFonts w:ascii="Aptos" w:hAnsi="Aptos"/>
          <w:color w:val="000000"/>
          <w:sz w:val="24"/>
          <w:szCs w:val="24"/>
        </w:rPr>
        <w:t xml:space="preserve"> </w:t>
      </w:r>
    </w:p>
    <w:p w:rsidRPr="000959AC" w:rsidR="00040631" w:rsidP="00040631" w:rsidRDefault="00040631" w14:paraId="4C21C90C" w14:textId="77777777">
      <w:pPr>
        <w:pStyle w:val="ListParagraph"/>
        <w:rPr>
          <w:rFonts w:ascii="Aptos" w:hAnsi="Aptos"/>
          <w:color w:val="000000"/>
          <w:sz w:val="24"/>
          <w:szCs w:val="24"/>
        </w:rPr>
      </w:pPr>
    </w:p>
    <w:p w:rsidRPr="000959AC" w:rsidR="00454A41" w:rsidP="00032691" w:rsidRDefault="00032691" w14:paraId="1EC635F6" w14:textId="333D2784">
      <w:pPr>
        <w:pStyle w:val="ListParagraph"/>
        <w:numPr>
          <w:ilvl w:val="0"/>
          <w:numId w:val="28"/>
        </w:numPr>
        <w:rPr>
          <w:rFonts w:ascii="Aptos" w:hAnsi="Aptos"/>
          <w:color w:val="000000"/>
          <w:sz w:val="24"/>
          <w:szCs w:val="24"/>
        </w:rPr>
      </w:pPr>
      <w:r w:rsidRPr="000959AC">
        <w:rPr>
          <w:rFonts w:ascii="Aptos" w:hAnsi="Aptos"/>
          <w:b/>
          <w:bCs/>
          <w:color w:val="000000"/>
          <w:sz w:val="24"/>
          <w:szCs w:val="24"/>
        </w:rPr>
        <w:t>Use humour</w:t>
      </w:r>
      <w:r w:rsidRPr="000959AC">
        <w:rPr>
          <w:rFonts w:ascii="Aptos" w:hAnsi="Aptos"/>
          <w:color w:val="000000"/>
          <w:sz w:val="24"/>
          <w:szCs w:val="24"/>
        </w:rPr>
        <w:t xml:space="preserve"> to attract attention. </w:t>
      </w:r>
    </w:p>
    <w:p w:rsidRPr="000959AC" w:rsidR="00040631" w:rsidP="00040631" w:rsidRDefault="00040631" w14:paraId="494488BA" w14:textId="77777777">
      <w:pPr>
        <w:pStyle w:val="ListParagraph"/>
        <w:rPr>
          <w:rFonts w:ascii="Aptos" w:hAnsi="Aptos"/>
          <w:b/>
          <w:bCs/>
          <w:color w:val="000000"/>
          <w:sz w:val="24"/>
          <w:szCs w:val="24"/>
        </w:rPr>
      </w:pPr>
    </w:p>
    <w:p w:rsidRPr="000959AC" w:rsidR="00032691" w:rsidP="00032691" w:rsidRDefault="00032691" w14:paraId="5C55C24E" w14:textId="472A9FE2">
      <w:pPr>
        <w:pStyle w:val="ListParagraph"/>
        <w:numPr>
          <w:ilvl w:val="0"/>
          <w:numId w:val="28"/>
        </w:numPr>
        <w:rPr>
          <w:rFonts w:ascii="Aptos" w:hAnsi="Aptos"/>
          <w:b/>
          <w:bCs/>
          <w:color w:val="000000"/>
          <w:sz w:val="24"/>
          <w:szCs w:val="24"/>
        </w:rPr>
      </w:pPr>
      <w:r w:rsidRPr="000959AC">
        <w:rPr>
          <w:rFonts w:ascii="Aptos" w:hAnsi="Aptos"/>
          <w:b/>
          <w:bCs/>
          <w:color w:val="000000"/>
          <w:sz w:val="24"/>
          <w:szCs w:val="24"/>
        </w:rPr>
        <w:t>Act quickly</w:t>
      </w:r>
      <w:r w:rsidRPr="000959AC" w:rsidR="00454A41">
        <w:rPr>
          <w:rFonts w:ascii="Aptos" w:hAnsi="Aptos"/>
          <w:b/>
          <w:bCs/>
          <w:color w:val="000000"/>
          <w:sz w:val="24"/>
          <w:szCs w:val="24"/>
        </w:rPr>
        <w:t>!</w:t>
      </w:r>
      <w:r w:rsidRPr="000959AC">
        <w:rPr>
          <w:rFonts w:ascii="Aptos" w:hAnsi="Aptos"/>
          <w:b/>
          <w:bCs/>
          <w:color w:val="000000"/>
          <w:sz w:val="24"/>
          <w:szCs w:val="24"/>
        </w:rPr>
        <w:t> </w:t>
      </w:r>
    </w:p>
    <w:p w:rsidRPr="000959AC" w:rsidR="007243B4" w:rsidP="0019521B" w:rsidRDefault="007243B4" w14:paraId="1BA9125B" w14:textId="77777777">
      <w:pPr>
        <w:rPr>
          <w:rFonts w:ascii="Gill Sans Std ExtraBold" w:hAnsi="Gill Sans Std ExtraBold" w:cstheme="majorHAnsi"/>
          <w:b/>
          <w:bCs/>
          <w:color w:val="FFFFFF" w:themeColor="background1"/>
          <w:sz w:val="32"/>
          <w:szCs w:val="32"/>
          <w:highlight w:val="black"/>
          <w:u w:val="single"/>
        </w:rPr>
      </w:pPr>
    </w:p>
    <w:p w:rsidRPr="000959AC" w:rsidR="0019521B" w:rsidP="0019521B" w:rsidRDefault="000B7AFE" w14:paraId="5B17E064" w14:textId="10760BA2">
      <w:pPr>
        <w:rPr>
          <w:rFonts w:ascii="Gill Sans Std ExtraBold" w:hAnsi="Gill Sans Std ExtraBold" w:cstheme="majorHAnsi"/>
          <w:b/>
          <w:bCs/>
          <w:color w:val="C00000"/>
          <w:sz w:val="32"/>
          <w:szCs w:val="32"/>
          <w:u w:val="single"/>
        </w:rPr>
      </w:pPr>
      <w:r w:rsidRPr="000959AC">
        <w:rPr>
          <w:rFonts w:ascii="Gill Sans Std ExtraBold" w:hAnsi="Gill Sans Std ExtraBold" w:cstheme="majorHAnsi"/>
          <w:b/>
          <w:bCs/>
          <w:color w:val="FFFFFF" w:themeColor="background1"/>
          <w:sz w:val="32"/>
          <w:szCs w:val="32"/>
          <w:highlight w:val="black"/>
          <w:u w:val="single"/>
        </w:rPr>
        <w:t>Policy e</w:t>
      </w:r>
      <w:r w:rsidRPr="000959AC" w:rsidR="0019521B">
        <w:rPr>
          <w:rFonts w:ascii="Gill Sans Std ExtraBold" w:hAnsi="Gill Sans Std ExtraBold" w:cstheme="majorHAnsi"/>
          <w:b/>
          <w:bCs/>
          <w:color w:val="FFFFFF" w:themeColor="background1"/>
          <w:sz w:val="32"/>
          <w:szCs w:val="32"/>
          <w:highlight w:val="black"/>
          <w:u w:val="single"/>
        </w:rPr>
        <w:t>xamples</w:t>
      </w:r>
      <w:r w:rsidRPr="000959AC" w:rsidR="0019521B">
        <w:rPr>
          <w:rFonts w:ascii="Gill Sans Std ExtraBold" w:hAnsi="Gill Sans Std ExtraBold" w:cstheme="majorHAnsi"/>
          <w:b/>
          <w:bCs/>
          <w:color w:val="C00000"/>
          <w:sz w:val="32"/>
          <w:szCs w:val="32"/>
          <w:u w:val="single"/>
        </w:rPr>
        <w:t xml:space="preserve"> </w:t>
      </w:r>
      <w:r w:rsidRPr="000959AC">
        <w:rPr>
          <w:rFonts w:ascii="Gill Sans Std ExtraBold" w:hAnsi="Gill Sans Std ExtraBold" w:cstheme="majorHAnsi"/>
          <w:b/>
          <w:bCs/>
          <w:color w:val="C00000"/>
          <w:sz w:val="32"/>
          <w:szCs w:val="32"/>
          <w:u w:val="single"/>
        </w:rPr>
        <w:t>from cities around the world</w:t>
      </w:r>
      <w:r w:rsidRPr="000959AC" w:rsidR="009830A2">
        <w:rPr>
          <w:rFonts w:ascii="Gill Sans Std ExtraBold" w:hAnsi="Gill Sans Std ExtraBold" w:cstheme="majorHAnsi"/>
          <w:b/>
          <w:bCs/>
          <w:color w:val="C00000"/>
          <w:sz w:val="32"/>
          <w:szCs w:val="32"/>
          <w:u w:val="single"/>
        </w:rPr>
        <w:t xml:space="preserve"> </w:t>
      </w:r>
    </w:p>
    <w:p w:rsidRPr="000959AC" w:rsidR="000B7AFE" w:rsidP="000B7AFE" w:rsidRDefault="000B7AFE" w14:paraId="55FC13E2" w14:textId="77777777">
      <w:pPr>
        <w:pStyle w:val="Heading2"/>
        <w:spacing w:line="300" w:lineRule="atLeast"/>
        <w:rPr>
          <w:rStyle w:val="Strong"/>
          <w:rFonts w:ascii="Segoe UI" w:hAnsi="Segoe UI" w:cs="Segoe UI"/>
          <w:b/>
          <w:bCs/>
        </w:rPr>
      </w:pPr>
    </w:p>
    <w:p w:rsidRPr="000959AC" w:rsidR="000B7AFE" w:rsidP="000B7AFE" w:rsidRDefault="000B7AFE" w14:paraId="3B7A01C1" w14:textId="7F17FAC3">
      <w:pPr>
        <w:pStyle w:val="Heading2"/>
        <w:spacing w:line="300" w:lineRule="atLeast"/>
        <w:rPr>
          <w:rFonts w:cstheme="majorHAnsi"/>
          <w:color w:val="auto"/>
          <w:sz w:val="28"/>
          <w:szCs w:val="28"/>
        </w:rPr>
      </w:pPr>
      <w:r w:rsidRPr="000959AC">
        <w:rPr>
          <w:rStyle w:val="Strong"/>
          <w:rFonts w:cstheme="majorHAnsi"/>
          <w:b/>
          <w:bCs/>
          <w:color w:val="auto"/>
          <w:sz w:val="28"/>
          <w:szCs w:val="28"/>
        </w:rPr>
        <w:t>1. Language Learning &amp; Education</w:t>
      </w:r>
    </w:p>
    <w:p w:rsidRPr="000959AC" w:rsidR="000B7AFE" w:rsidP="000B7AFE" w:rsidRDefault="000B7AFE" w14:paraId="52A20F3F"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language courses provided in neighbourhoods, workplaces, and schools, with childcare, focusing on conversational language for daily life.</w:t>
      </w:r>
    </w:p>
    <w:p w:rsidRPr="000959AC" w:rsidR="000B7AFE" w:rsidP="000B7AFE" w:rsidRDefault="000B7AFE" w14:paraId="2E2FBE54"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Flexible, modular language courses with digital options.</w:t>
      </w:r>
    </w:p>
    <w:p w:rsidRPr="000959AC" w:rsidR="000B7AFE" w:rsidP="000B7AFE" w:rsidRDefault="000B7AFE" w14:paraId="78A55934"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Intensive language and cultural orientation for refugee children.</w:t>
      </w:r>
    </w:p>
    <w:p w:rsidRPr="000959AC" w:rsidR="000B7AFE" w:rsidP="000B7AFE" w:rsidRDefault="000B7AFE" w14:paraId="7A5C2509"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Assessment and support hubs for immigrant students, including language training.</w:t>
      </w:r>
    </w:p>
    <w:p w:rsidRPr="000959AC" w:rsidR="000B7AFE" w:rsidP="000B7AFE" w:rsidRDefault="000B7AFE" w14:paraId="3C05C1EE" w14:textId="7A1F2564">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Bilingual education supporting immigrant children</w:t>
      </w:r>
      <w:r w:rsidRPr="00980BB3" w:rsidR="00AB2BEA">
        <w:rPr>
          <w:rFonts w:eastAsia="Times New Roman" w:asciiTheme="majorHAnsi" w:hAnsiTheme="majorHAnsi" w:cstheme="majorHAnsi"/>
          <w:sz w:val="24"/>
          <w:szCs w:val="24"/>
        </w:rPr>
        <w:t>’</w:t>
      </w:r>
      <w:r w:rsidRPr="000959AC">
        <w:rPr>
          <w:rFonts w:asciiTheme="majorHAnsi" w:hAnsiTheme="majorHAnsi" w:cstheme="majorHAnsi"/>
          <w:sz w:val="24"/>
          <w:szCs w:val="24"/>
        </w:rPr>
        <w:t>s native language alongside local language.</w:t>
      </w:r>
    </w:p>
    <w:p w:rsidRPr="000959AC" w:rsidR="000B7AFE" w:rsidP="000B7AFE" w:rsidRDefault="000B7AFE" w14:paraId="43EDA472"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language classes linked to vocational training and citizenship preparation.</w:t>
      </w:r>
    </w:p>
    <w:p w:rsidRPr="000959AC" w:rsidR="000B7AFE" w:rsidP="000B7AFE" w:rsidRDefault="000B7AFE" w14:paraId="0ECA9337"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Early childhood language support and parental involvement programmes.</w:t>
      </w:r>
    </w:p>
    <w:p w:rsidRPr="000959AC" w:rsidR="000B7AFE" w:rsidP="000B7AFE" w:rsidRDefault="000B7AFE" w14:paraId="0C7E6ABE"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language classes in libraries and community centres.</w:t>
      </w:r>
    </w:p>
    <w:p w:rsidRPr="000959AC" w:rsidR="000B7AFE" w:rsidP="000B7AFE" w:rsidRDefault="000B7AFE" w14:paraId="68D1B29E"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 xml:space="preserve">Multilingual </w:t>
      </w:r>
      <w:r w:rsidRPr="000959AC">
        <w:rPr>
          <w:rStyle w:val="Emphasis"/>
          <w:rFonts w:asciiTheme="majorHAnsi" w:hAnsiTheme="majorHAnsi" w:cstheme="majorHAnsi"/>
          <w:sz w:val="24"/>
          <w:szCs w:val="24"/>
        </w:rPr>
        <w:t>language cafés</w:t>
      </w:r>
      <w:r w:rsidRPr="000959AC">
        <w:rPr>
          <w:rFonts w:asciiTheme="majorHAnsi" w:hAnsiTheme="majorHAnsi" w:cstheme="majorHAnsi"/>
          <w:sz w:val="24"/>
          <w:szCs w:val="24"/>
        </w:rPr>
        <w:t xml:space="preserve"> in neighbourhoods.</w:t>
      </w:r>
    </w:p>
    <w:p w:rsidRPr="000959AC" w:rsidR="000B7AFE" w:rsidP="000B7AFE" w:rsidRDefault="000B7AFE" w14:paraId="4FBE4F0F"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Fast</w:t>
      </w:r>
      <w:r w:rsidRPr="000959AC">
        <w:rPr>
          <w:rFonts w:asciiTheme="majorHAnsi" w:hAnsiTheme="majorHAnsi" w:cstheme="majorHAnsi"/>
          <w:sz w:val="24"/>
          <w:szCs w:val="24"/>
        </w:rPr>
        <w:noBreakHyphen/>
        <w:t>tracked language courses for job seekers.</w:t>
      </w:r>
    </w:p>
    <w:p w:rsidRPr="000959AC" w:rsidR="000B7AFE" w:rsidP="000B7AFE" w:rsidRDefault="000B7AFE" w14:paraId="52EBCF5C"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Workplace language courses for immigrants.</w:t>
      </w:r>
    </w:p>
    <w:p w:rsidRPr="000959AC" w:rsidR="000B7AFE" w:rsidP="000B7AFE" w:rsidRDefault="000B7AFE" w14:paraId="3B7EDF41"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Language and cultural activities supporting integration.</w:t>
      </w:r>
    </w:p>
    <w:p w:rsidRPr="000959AC" w:rsidR="000B7AFE" w:rsidP="000B7AFE" w:rsidRDefault="000B7AFE" w14:paraId="0D478A7F" w14:textId="77777777">
      <w:pPr>
        <w:numPr>
          <w:ilvl w:val="0"/>
          <w:numId w:val="30"/>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Online language courses for remote learners.</w:t>
      </w:r>
    </w:p>
    <w:p w:rsidRPr="000959AC" w:rsidR="000B7AFE" w:rsidP="000B7AFE" w:rsidRDefault="005E141F" w14:paraId="600A5B3D" w14:textId="77777777">
      <w:pPr>
        <w:spacing w:line="300" w:lineRule="atLeast"/>
        <w:rPr>
          <w:rFonts w:asciiTheme="majorHAnsi" w:hAnsiTheme="majorHAnsi" w:cstheme="majorHAnsi"/>
          <w:sz w:val="24"/>
          <w:szCs w:val="24"/>
        </w:rPr>
      </w:pPr>
      <w:r>
        <w:rPr>
          <w:rFonts w:asciiTheme="majorHAnsi" w:hAnsiTheme="majorHAnsi" w:cstheme="majorHAnsi"/>
          <w:sz w:val="24"/>
          <w:szCs w:val="24"/>
        </w:rPr>
        <w:pict w14:anchorId="045359BA">
          <v:rect id="_x0000_i1026" style="width:0;height:1.5pt" o:hr="t" o:hrstd="t" o:hralign="center" fillcolor="#a0a0a0" stroked="f"/>
        </w:pict>
      </w:r>
    </w:p>
    <w:p w:rsidRPr="000959AC" w:rsidR="000B7AFE" w:rsidP="000B7AFE" w:rsidRDefault="000B7AFE" w14:paraId="085B24AE"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2. Employment, Skills &amp; Economic Integration</w:t>
      </w:r>
    </w:p>
    <w:p w:rsidRPr="000959AC" w:rsidR="000B7AFE" w:rsidP="000B7AFE" w:rsidRDefault="000B7AFE" w14:paraId="2B9AE1CE"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Job training and placement programmes for immigrants, including sector</w:t>
      </w:r>
      <w:r w:rsidRPr="000959AC">
        <w:rPr>
          <w:rFonts w:asciiTheme="majorHAnsi" w:hAnsiTheme="majorHAnsi" w:cstheme="majorHAnsi"/>
          <w:sz w:val="24"/>
          <w:szCs w:val="24"/>
        </w:rPr>
        <w:noBreakHyphen/>
        <w:t>specific skills and recognition of foreign qualifications.</w:t>
      </w:r>
    </w:p>
    <w:p w:rsidRPr="000959AC" w:rsidR="000B7AFE" w:rsidP="000B7AFE" w:rsidRDefault="000B7AFE" w14:paraId="6FD57752"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Pairing skilled immigrants with professionals in their field for short mentorships.</w:t>
      </w:r>
    </w:p>
    <w:p w:rsidRPr="000959AC" w:rsidR="000B7AFE" w:rsidP="000B7AFE" w:rsidRDefault="000B7AFE" w14:paraId="6B4F7CAC"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Mentorship programmes pairing immigrant entrepreneurs with experienced business owners.</w:t>
      </w:r>
    </w:p>
    <w:p w:rsidRPr="000959AC" w:rsidR="000B7AFE" w:rsidP="000B7AFE" w:rsidRDefault="000B7AFE" w14:paraId="636EC44C"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training, microloans, and networking for immigrant entrepreneurs.</w:t>
      </w:r>
    </w:p>
    <w:p w:rsidRPr="000959AC" w:rsidR="000B7AFE" w:rsidP="000B7AFE" w:rsidRDefault="000B7AFE" w14:paraId="2B6D9484"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One</w:t>
      </w:r>
      <w:r w:rsidRPr="000959AC">
        <w:rPr>
          <w:rFonts w:asciiTheme="majorHAnsi" w:hAnsiTheme="majorHAnsi" w:cstheme="majorHAnsi"/>
          <w:sz w:val="24"/>
          <w:szCs w:val="24"/>
        </w:rPr>
        <w:noBreakHyphen/>
        <w:t>stop employment centres offering job matching, CV workshops, and language classes.</w:t>
      </w:r>
    </w:p>
    <w:p w:rsidRPr="000959AC" w:rsidR="000B7AFE" w:rsidP="000B7AFE" w:rsidRDefault="000B7AFE" w14:paraId="25E75DED"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Subsidised internships for immigrants.</w:t>
      </w:r>
    </w:p>
    <w:p w:rsidRPr="000959AC" w:rsidR="000B7AFE" w:rsidP="000B7AFE" w:rsidRDefault="000B7AFE" w14:paraId="380B1BFF"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Business incentives to hire immigrants.</w:t>
      </w:r>
    </w:p>
    <w:p w:rsidRPr="000959AC" w:rsidR="000B7AFE" w:rsidP="000B7AFE" w:rsidRDefault="000B7AFE" w14:paraId="1D3DE9BE"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Fast</w:t>
      </w:r>
      <w:r w:rsidRPr="000959AC">
        <w:rPr>
          <w:rFonts w:asciiTheme="majorHAnsi" w:hAnsiTheme="majorHAnsi" w:cstheme="majorHAnsi"/>
          <w:sz w:val="24"/>
          <w:szCs w:val="24"/>
        </w:rPr>
        <w:noBreakHyphen/>
        <w:t>tracked qualification recognition for skilled immigrants.</w:t>
      </w:r>
    </w:p>
    <w:p w:rsidRPr="000959AC" w:rsidR="000B7AFE" w:rsidP="000B7AFE" w:rsidRDefault="000B7AFE" w14:paraId="6B3CEB46" w14:textId="77777777">
      <w:pPr>
        <w:numPr>
          <w:ilvl w:val="0"/>
          <w:numId w:val="31"/>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Sector</w:t>
      </w:r>
      <w:r w:rsidRPr="000959AC">
        <w:rPr>
          <w:rFonts w:asciiTheme="majorHAnsi" w:hAnsiTheme="majorHAnsi" w:cstheme="majorHAnsi"/>
          <w:sz w:val="24"/>
          <w:szCs w:val="24"/>
        </w:rPr>
        <w:noBreakHyphen/>
        <w:t>specific job training for immigrants (e.g., healthcare, IT).</w:t>
      </w:r>
    </w:p>
    <w:p w:rsidRPr="000959AC" w:rsidR="000B7AFE" w:rsidP="000B7AFE" w:rsidRDefault="005E141F" w14:paraId="6C5ED4E9" w14:textId="77777777">
      <w:pPr>
        <w:spacing w:line="300" w:lineRule="atLeast"/>
        <w:rPr>
          <w:rFonts w:asciiTheme="majorHAnsi" w:hAnsiTheme="majorHAnsi" w:cstheme="majorHAnsi"/>
          <w:sz w:val="24"/>
          <w:szCs w:val="24"/>
        </w:rPr>
      </w:pPr>
      <w:r>
        <w:rPr>
          <w:rFonts w:asciiTheme="majorHAnsi" w:hAnsiTheme="majorHAnsi" w:cstheme="majorHAnsi"/>
          <w:sz w:val="24"/>
          <w:szCs w:val="24"/>
        </w:rPr>
        <w:pict w14:anchorId="0CA5F889">
          <v:rect id="_x0000_i1027" style="width:0;height:1.5pt" o:hr="t" o:hrstd="t" o:hralign="center" fillcolor="#a0a0a0" stroked="f"/>
        </w:pict>
      </w:r>
    </w:p>
    <w:p w:rsidRPr="000959AC" w:rsidR="000B7AFE" w:rsidP="000B7AFE" w:rsidRDefault="000B7AFE" w14:paraId="0D1AD899"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3. Housing &amp; Urban Inclusion</w:t>
      </w:r>
    </w:p>
    <w:p w:rsidRPr="000959AC" w:rsidR="000B7AFE" w:rsidP="000B7AFE" w:rsidRDefault="000B7AFE" w14:paraId="59F41310"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Permanent housing plus social support for homeless immigrants and refugees.</w:t>
      </w:r>
    </w:p>
    <w:p w:rsidRPr="000959AC" w:rsidR="000B7AFE" w:rsidP="000B7AFE" w:rsidRDefault="000B7AFE" w14:paraId="038C3079"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Temporary housing provided to immigrants through partnerships with local NGOs.</w:t>
      </w:r>
    </w:p>
    <w:p w:rsidRPr="000959AC" w:rsidR="000B7AFE" w:rsidP="000B7AFE" w:rsidRDefault="000B7AFE" w14:paraId="342C3566"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Subsidised housing quotas to prevent ethnic segregation.</w:t>
      </w:r>
    </w:p>
    <w:p w:rsidRPr="000959AC" w:rsidR="000B7AFE" w:rsidP="000B7AFE" w:rsidRDefault="000B7AFE" w14:paraId="1F0960AD"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Mixed</w:t>
      </w:r>
      <w:r w:rsidRPr="000959AC">
        <w:rPr>
          <w:rFonts w:asciiTheme="majorHAnsi" w:hAnsiTheme="majorHAnsi" w:cstheme="majorHAnsi"/>
          <w:sz w:val="24"/>
          <w:szCs w:val="24"/>
        </w:rPr>
        <w:noBreakHyphen/>
        <w:t>income housing and community centres in immigrant</w:t>
      </w:r>
      <w:r w:rsidRPr="000959AC">
        <w:rPr>
          <w:rFonts w:asciiTheme="majorHAnsi" w:hAnsiTheme="majorHAnsi" w:cstheme="majorHAnsi"/>
          <w:sz w:val="24"/>
          <w:szCs w:val="24"/>
        </w:rPr>
        <w:noBreakHyphen/>
        <w:t>dense areas.</w:t>
      </w:r>
    </w:p>
    <w:p w:rsidRPr="000959AC" w:rsidR="000B7AFE" w:rsidP="000B7AFE" w:rsidRDefault="000B7AFE" w14:paraId="45CE7F6D"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Neighbourhood-based integration plans with housing upgrades and social services.</w:t>
      </w:r>
    </w:p>
    <w:p w:rsidRPr="000959AC" w:rsidR="000B7AFE" w:rsidP="000B7AFE" w:rsidRDefault="000B7AFE" w14:paraId="1DFB4361"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Rent subsidies and community spaces to prevent ghettoisation.</w:t>
      </w:r>
    </w:p>
    <w:p w:rsidRPr="000959AC" w:rsidR="000B7AFE" w:rsidP="000B7AFE" w:rsidRDefault="000B7AFE" w14:paraId="4B549E5A"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Financial aid for refugees and immigrants at risk of homelessness.</w:t>
      </w:r>
    </w:p>
    <w:p w:rsidRPr="000959AC" w:rsidR="000B7AFE" w:rsidP="000B7AFE" w:rsidRDefault="000B7AFE" w14:paraId="084BD2CB"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Public housing stock with quotas for immigrants.</w:t>
      </w:r>
    </w:p>
    <w:p w:rsidRPr="000959AC" w:rsidR="000B7AFE" w:rsidP="000B7AFE" w:rsidRDefault="000B7AFE" w14:paraId="5FE25F08"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Supported housing and community sponsorship for refugees.</w:t>
      </w:r>
    </w:p>
    <w:p w:rsidRPr="000959AC" w:rsidR="000B7AFE" w:rsidP="000B7AFE" w:rsidRDefault="000B7AFE" w14:paraId="0A6492F9"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Temporary housing and rental assistance for asylum seekers.</w:t>
      </w:r>
    </w:p>
    <w:p w:rsidRPr="000959AC" w:rsidR="000B7AFE" w:rsidP="000B7AFE" w:rsidRDefault="000B7AFE" w14:paraId="4F66FE7F"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Legal aid and rental assistance for undocumented immigrants.</w:t>
      </w:r>
    </w:p>
    <w:p w:rsidRPr="000959AC" w:rsidR="000B7AFE" w:rsidP="000B7AFE" w:rsidRDefault="000B7AFE" w14:paraId="3D3E3623"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Legal and financial counselling for immigrant tenants.</w:t>
      </w:r>
    </w:p>
    <w:p w:rsidRPr="000959AC" w:rsidR="000B7AFE" w:rsidP="000B7AFE" w:rsidRDefault="000B7AFE" w14:paraId="16AFBB0D" w14:textId="77777777">
      <w:pPr>
        <w:numPr>
          <w:ilvl w:val="0"/>
          <w:numId w:val="32"/>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Permanent housing combined with social work for homeless immigrants.</w:t>
      </w:r>
    </w:p>
    <w:p w:rsidRPr="000959AC" w:rsidR="000B7AFE" w:rsidP="000B7AFE" w:rsidRDefault="005E141F" w14:paraId="320489CF" w14:textId="77777777">
      <w:pPr>
        <w:spacing w:line="300" w:lineRule="atLeast"/>
        <w:rPr>
          <w:rFonts w:asciiTheme="majorHAnsi" w:hAnsiTheme="majorHAnsi" w:cstheme="majorHAnsi"/>
          <w:sz w:val="24"/>
          <w:szCs w:val="24"/>
        </w:rPr>
      </w:pPr>
      <w:r>
        <w:rPr>
          <w:rFonts w:asciiTheme="majorHAnsi" w:hAnsiTheme="majorHAnsi" w:cstheme="majorHAnsi"/>
          <w:sz w:val="24"/>
          <w:szCs w:val="24"/>
        </w:rPr>
        <w:pict w14:anchorId="563C4994">
          <v:rect id="_x0000_i1028" style="width:0;height:1.5pt" o:hr="t" o:hrstd="t" o:hralign="center" fillcolor="#a0a0a0" stroked="f"/>
        </w:pict>
      </w:r>
    </w:p>
    <w:p w:rsidRPr="000959AC" w:rsidR="000B7AFE" w:rsidP="000B7AFE" w:rsidRDefault="000B7AFE" w14:paraId="7327889D"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4. Social Cohesion &amp; Community Engagement</w:t>
      </w:r>
    </w:p>
    <w:p w:rsidRPr="000959AC" w:rsidR="000B7AFE" w:rsidP="000B7AFE" w:rsidRDefault="000B7AFE" w14:paraId="4EB0D4A3"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Annual festivals celebrating cultural diversity to reduce prejudice and build relationships.</w:t>
      </w:r>
    </w:p>
    <w:p w:rsidRPr="000959AC" w:rsidR="000B7AFE" w:rsidP="000B7AFE" w:rsidRDefault="000B7AFE" w14:paraId="70DA56BD"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Regular meetings between police and immigrant communities to build trust and address safety concerns.</w:t>
      </w:r>
    </w:p>
    <w:p w:rsidRPr="000959AC" w:rsidR="000B7AFE" w:rsidP="000B7AFE" w:rsidRDefault="000B7AFE" w14:paraId="033E9596"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Social events pairing immigrants with local families.</w:t>
      </w:r>
    </w:p>
    <w:p w:rsidRPr="000959AC" w:rsidR="000B7AFE" w:rsidP="000B7AFE" w:rsidRDefault="000B7AFE" w14:paraId="12FD57F6"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Multilingual women trained as community mediators.</w:t>
      </w:r>
    </w:p>
    <w:p w:rsidRPr="000959AC" w:rsidR="000B7AFE" w:rsidP="000B7AFE" w:rsidRDefault="000B7AFE" w14:paraId="1C244240"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Community centres offering cultural exchange, language cafés, and legal advice.</w:t>
      </w:r>
    </w:p>
    <w:p w:rsidRPr="000959AC" w:rsidR="000B7AFE" w:rsidP="000B7AFE" w:rsidRDefault="000B7AFE" w14:paraId="360E5F7A"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museum entries, theatre tickets, and art classes for immigrants.</w:t>
      </w:r>
    </w:p>
    <w:p w:rsidRPr="000959AC" w:rsidR="000B7AFE" w:rsidP="000B7AFE" w:rsidRDefault="000B7AFE" w14:paraId="60719712"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Community</w:t>
      </w:r>
      <w:r w:rsidRPr="000959AC">
        <w:rPr>
          <w:rFonts w:asciiTheme="majorHAnsi" w:hAnsiTheme="majorHAnsi" w:cstheme="majorHAnsi"/>
          <w:sz w:val="24"/>
          <w:szCs w:val="24"/>
        </w:rPr>
        <w:noBreakHyphen/>
        <w:t>led councils to design integration strategies.</w:t>
      </w:r>
    </w:p>
    <w:p w:rsidRPr="000959AC" w:rsidR="000B7AFE" w:rsidP="000B7AFE" w:rsidRDefault="000B7AFE" w14:paraId="00BD7FE2"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Trained mediators resolving conflicts in diverse neighbourhoods.</w:t>
      </w:r>
    </w:p>
    <w:p w:rsidRPr="000959AC" w:rsidR="000B7AFE" w:rsidP="000B7AFE" w:rsidRDefault="000B7AFE" w14:paraId="00DFBBA0"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rental of sports equipment and venue bookings for immigrant groups.</w:t>
      </w:r>
    </w:p>
    <w:p w:rsidRPr="000959AC" w:rsidR="000B7AFE" w:rsidP="000B7AFE" w:rsidRDefault="000B7AFE" w14:paraId="222D9749"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Community hubs offering legal advice, language courses, and childcare.</w:t>
      </w:r>
    </w:p>
    <w:p w:rsidRPr="000959AC" w:rsidR="000B7AFE" w:rsidP="000B7AFE" w:rsidRDefault="000B7AFE" w14:paraId="4A11864C"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Community organising to advocate for immigrant rights and services.</w:t>
      </w:r>
    </w:p>
    <w:p w:rsidRPr="000959AC" w:rsidR="000B7AFE" w:rsidP="000B7AFE" w:rsidRDefault="000B7AFE" w14:paraId="1D59FAB3"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Annual awards for individuals or organisations promoting integration.</w:t>
      </w:r>
    </w:p>
    <w:p w:rsidRPr="000959AC" w:rsidR="000B7AFE" w:rsidP="000B7AFE" w:rsidRDefault="000B7AFE" w14:paraId="1FF3622C"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Volunteer programmes pairing locals with immigrant newcomers.</w:t>
      </w:r>
    </w:p>
    <w:p w:rsidRPr="000959AC" w:rsidR="000B7AFE" w:rsidP="000B7AFE" w:rsidRDefault="000B7AFE" w14:paraId="5709EDDA" w14:textId="77777777">
      <w:pPr>
        <w:numPr>
          <w:ilvl w:val="0"/>
          <w:numId w:val="33"/>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Public forums for immigrants to voice concerns.</w:t>
      </w:r>
    </w:p>
    <w:p w:rsidRPr="000959AC" w:rsidR="000B7AFE" w:rsidP="000B7AFE" w:rsidRDefault="005E141F" w14:paraId="3ADA2847" w14:textId="77777777">
      <w:pPr>
        <w:spacing w:line="300" w:lineRule="atLeast"/>
        <w:rPr>
          <w:rFonts w:asciiTheme="majorHAnsi" w:hAnsiTheme="majorHAnsi" w:cstheme="majorHAnsi"/>
          <w:sz w:val="24"/>
          <w:szCs w:val="24"/>
        </w:rPr>
      </w:pPr>
      <w:r>
        <w:rPr>
          <w:rFonts w:asciiTheme="majorHAnsi" w:hAnsiTheme="majorHAnsi" w:cstheme="majorHAnsi"/>
          <w:sz w:val="24"/>
          <w:szCs w:val="24"/>
        </w:rPr>
        <w:pict w14:anchorId="61DF9A3D">
          <v:rect id="_x0000_i1029" style="width:0;height:1.5pt" o:hr="t" o:hrstd="t" o:hralign="center" fillcolor="#a0a0a0" stroked="f"/>
        </w:pict>
      </w:r>
    </w:p>
    <w:p w:rsidRPr="000959AC" w:rsidR="000B7AFE" w:rsidP="000B7AFE" w:rsidRDefault="000B7AFE" w14:paraId="5E47FD9D"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5. Digital Inclusion</w:t>
      </w:r>
    </w:p>
    <w:p w:rsidRPr="000959AC" w:rsidR="000B7AFE" w:rsidP="000B7AFE" w:rsidRDefault="000B7AFE" w14:paraId="0AD9575D" w14:textId="77777777">
      <w:pPr>
        <w:numPr>
          <w:ilvl w:val="0"/>
          <w:numId w:val="34"/>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digital literacy courses helping immigrants use online services, job search tools, and language learning tools.</w:t>
      </w:r>
    </w:p>
    <w:p w:rsidRPr="000959AC" w:rsidR="000B7AFE" w:rsidP="000B7AFE" w:rsidRDefault="005E141F" w14:paraId="4EF950C5" w14:textId="77777777">
      <w:pPr>
        <w:spacing w:after="0" w:line="300" w:lineRule="atLeast"/>
        <w:rPr>
          <w:rFonts w:asciiTheme="majorHAnsi" w:hAnsiTheme="majorHAnsi" w:cstheme="majorHAnsi"/>
          <w:sz w:val="24"/>
          <w:szCs w:val="24"/>
        </w:rPr>
      </w:pPr>
      <w:r>
        <w:rPr>
          <w:rFonts w:asciiTheme="majorHAnsi" w:hAnsiTheme="majorHAnsi" w:cstheme="majorHAnsi"/>
          <w:sz w:val="24"/>
          <w:szCs w:val="24"/>
        </w:rPr>
        <w:pict w14:anchorId="5A2D1071">
          <v:rect id="_x0000_i1030" style="width:0;height:1.5pt" o:hr="t" o:hrstd="t" o:hralign="center" fillcolor="#a0a0a0" stroked="f"/>
        </w:pict>
      </w:r>
    </w:p>
    <w:p w:rsidRPr="000959AC" w:rsidR="000B7AFE" w:rsidP="000B7AFE" w:rsidRDefault="000B7AFE" w14:paraId="4D9C6211"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6. Health &amp; Wellbeing</w:t>
      </w:r>
    </w:p>
    <w:p w:rsidRPr="000959AC" w:rsidR="000B7AFE" w:rsidP="000B7AFE" w:rsidRDefault="000B7AFE" w14:paraId="036B117A"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Multilingual health workshops and mental health support for immigrants.</w:t>
      </w:r>
    </w:p>
    <w:p w:rsidRPr="000959AC" w:rsidR="000B7AFE" w:rsidP="000B7AFE" w:rsidRDefault="000B7AFE" w14:paraId="3D8A2CFE"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Immediate health checks and trauma counselling for asylum seekers.</w:t>
      </w:r>
    </w:p>
    <w:p w:rsidRPr="000959AC" w:rsidR="000B7AFE" w:rsidP="000B7AFE" w:rsidRDefault="000B7AFE" w14:paraId="78ECE489"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Culturally sensitive healthcare and mental health services.</w:t>
      </w:r>
    </w:p>
    <w:p w:rsidRPr="000959AC" w:rsidR="000B7AFE" w:rsidP="000B7AFE" w:rsidRDefault="000B7AFE" w14:paraId="33085AED"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Mobile clinics and interpreters in refugee shelters.</w:t>
      </w:r>
    </w:p>
    <w:p w:rsidRPr="000959AC" w:rsidR="000B7AFE" w:rsidP="000B7AFE" w:rsidRDefault="000B7AFE" w14:paraId="6294F303"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Dedicated medical teams for refugee health screenings and follow</w:t>
      </w:r>
      <w:r w:rsidRPr="000959AC">
        <w:rPr>
          <w:rFonts w:asciiTheme="majorHAnsi" w:hAnsiTheme="majorHAnsi" w:cstheme="majorHAnsi"/>
          <w:sz w:val="24"/>
          <w:szCs w:val="24"/>
        </w:rPr>
        <w:noBreakHyphen/>
        <w:t>ups.</w:t>
      </w:r>
    </w:p>
    <w:p w:rsidRPr="000959AC" w:rsidR="000B7AFE" w:rsidP="000B7AFE" w:rsidRDefault="000B7AFE" w14:paraId="073BADC8"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health assessments and mental health support for refugees.</w:t>
      </w:r>
    </w:p>
    <w:p w:rsidRPr="000959AC" w:rsidR="000B7AFE" w:rsidP="000B7AFE" w:rsidRDefault="000B7AFE" w14:paraId="17869685"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Culturally adapted psychotherapy and support groups.</w:t>
      </w:r>
    </w:p>
    <w:p w:rsidRPr="000959AC" w:rsidR="000B7AFE" w:rsidP="000B7AFE" w:rsidRDefault="000B7AFE" w14:paraId="21491D06"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Healthcare access for undocumented immigrants, including mental health care.</w:t>
      </w:r>
    </w:p>
    <w:p w:rsidRPr="000959AC" w:rsidR="000B7AFE" w:rsidP="000B7AFE" w:rsidRDefault="000B7AFE" w14:paraId="0CEB2535"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Free prenatal and postnatal care for immigrant mothers.</w:t>
      </w:r>
    </w:p>
    <w:p w:rsidRPr="000959AC" w:rsidR="000B7AFE" w:rsidP="000B7AFE" w:rsidRDefault="000B7AFE" w14:paraId="33FF144F" w14:textId="77777777">
      <w:pPr>
        <w:numPr>
          <w:ilvl w:val="0"/>
          <w:numId w:val="35"/>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Training for healthcare staff on cultural competence and language access.</w:t>
      </w:r>
    </w:p>
    <w:p w:rsidRPr="000959AC" w:rsidR="000B7AFE" w:rsidP="000B7AFE" w:rsidRDefault="005E141F" w14:paraId="2A72CFC7" w14:textId="77777777">
      <w:pPr>
        <w:spacing w:line="300" w:lineRule="atLeast"/>
        <w:rPr>
          <w:rFonts w:asciiTheme="majorHAnsi" w:hAnsiTheme="majorHAnsi" w:cstheme="majorHAnsi"/>
          <w:sz w:val="24"/>
          <w:szCs w:val="24"/>
        </w:rPr>
      </w:pPr>
      <w:r>
        <w:rPr>
          <w:rFonts w:asciiTheme="majorHAnsi" w:hAnsiTheme="majorHAnsi" w:cstheme="majorHAnsi"/>
          <w:sz w:val="24"/>
          <w:szCs w:val="24"/>
        </w:rPr>
        <w:pict w14:anchorId="0DDCA9AD">
          <v:rect id="_x0000_i1031" style="width:0;height:1.5pt" o:hr="t" o:hrstd="t" o:hralign="center" fillcolor="#a0a0a0" stroked="f"/>
        </w:pict>
      </w:r>
    </w:p>
    <w:p w:rsidRPr="000959AC" w:rsidR="000B7AFE" w:rsidP="000B7AFE" w:rsidRDefault="000B7AFE" w14:paraId="1199CC67" w14:textId="77777777">
      <w:pPr>
        <w:pStyle w:val="Heading2"/>
        <w:spacing w:line="300" w:lineRule="atLeast"/>
        <w:rPr>
          <w:rFonts w:cstheme="majorHAnsi"/>
          <w:color w:val="auto"/>
          <w:sz w:val="28"/>
          <w:szCs w:val="28"/>
        </w:rPr>
      </w:pPr>
      <w:r w:rsidRPr="000959AC">
        <w:rPr>
          <w:rStyle w:val="Strong"/>
          <w:rFonts w:cstheme="majorHAnsi"/>
          <w:b/>
          <w:bCs/>
          <w:color w:val="auto"/>
          <w:sz w:val="28"/>
          <w:szCs w:val="28"/>
        </w:rPr>
        <w:t>7. Integration Infrastructure &amp; One</w:t>
      </w:r>
      <w:r w:rsidRPr="000959AC">
        <w:rPr>
          <w:rStyle w:val="Strong"/>
          <w:rFonts w:cstheme="majorHAnsi"/>
          <w:b/>
          <w:bCs/>
          <w:color w:val="auto"/>
          <w:sz w:val="28"/>
          <w:szCs w:val="28"/>
        </w:rPr>
        <w:noBreakHyphen/>
        <w:t>Stop Services</w:t>
      </w:r>
    </w:p>
    <w:p w:rsidRPr="000959AC" w:rsidR="000B7AFE" w:rsidP="000B7AFE" w:rsidRDefault="000B7AFE" w14:paraId="54434D5B" w14:textId="77777777">
      <w:pPr>
        <w:numPr>
          <w:ilvl w:val="0"/>
          <w:numId w:val="36"/>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One</w:t>
      </w:r>
      <w:r w:rsidRPr="000959AC">
        <w:rPr>
          <w:rFonts w:asciiTheme="majorHAnsi" w:hAnsiTheme="majorHAnsi" w:cstheme="majorHAnsi"/>
          <w:sz w:val="24"/>
          <w:szCs w:val="24"/>
        </w:rPr>
        <w:noBreakHyphen/>
        <w:t>stop integration hubs offering multilingual counselling, problem</w:t>
      </w:r>
      <w:r w:rsidRPr="000959AC">
        <w:rPr>
          <w:rFonts w:asciiTheme="majorHAnsi" w:hAnsiTheme="majorHAnsi" w:cstheme="majorHAnsi"/>
          <w:sz w:val="24"/>
          <w:szCs w:val="24"/>
        </w:rPr>
        <w:noBreakHyphen/>
        <w:t>solving, and coordinated services.</w:t>
      </w:r>
    </w:p>
    <w:p w:rsidRPr="000959AC" w:rsidR="000B7AFE" w:rsidP="000B7AFE" w:rsidRDefault="000B7AFE" w14:paraId="34FB6FE8" w14:textId="77777777">
      <w:pPr>
        <w:numPr>
          <w:ilvl w:val="0"/>
          <w:numId w:val="36"/>
        </w:numPr>
        <w:spacing w:before="100" w:beforeAutospacing="1" w:after="100" w:afterAutospacing="1" w:line="300" w:lineRule="atLeast"/>
        <w:rPr>
          <w:rFonts w:asciiTheme="majorHAnsi" w:hAnsiTheme="majorHAnsi" w:cstheme="majorHAnsi"/>
          <w:sz w:val="24"/>
          <w:szCs w:val="24"/>
        </w:rPr>
      </w:pPr>
      <w:r w:rsidRPr="000959AC">
        <w:rPr>
          <w:rFonts w:asciiTheme="majorHAnsi" w:hAnsiTheme="majorHAnsi" w:cstheme="majorHAnsi"/>
          <w:sz w:val="24"/>
          <w:szCs w:val="24"/>
        </w:rPr>
        <w:t>Multilingual social workers and neighbourhood teams providing local support in immigrant</w:t>
      </w:r>
      <w:r w:rsidRPr="000959AC">
        <w:rPr>
          <w:rFonts w:asciiTheme="majorHAnsi" w:hAnsiTheme="majorHAnsi" w:cstheme="majorHAnsi"/>
          <w:sz w:val="24"/>
          <w:szCs w:val="24"/>
        </w:rPr>
        <w:noBreakHyphen/>
        <w:t>dense areas.</w:t>
      </w:r>
    </w:p>
    <w:p w:rsidRPr="000959AC" w:rsidR="00FA2AEB" w:rsidRDefault="00FA2AEB" w14:paraId="1FAF050D" w14:textId="77777777">
      <w:pPr>
        <w:rPr>
          <w:rFonts w:asciiTheme="majorHAnsi" w:hAnsiTheme="majorHAnsi" w:cstheme="majorHAnsi"/>
          <w:sz w:val="24"/>
          <w:szCs w:val="24"/>
        </w:rPr>
      </w:pPr>
    </w:p>
    <w:p w:rsidR="000227D1" w:rsidRDefault="000227D1" w14:paraId="397C5450" w14:textId="77777777">
      <w:pPr>
        <w:overflowPunct w:val="0"/>
        <w:autoSpaceDE w:val="0"/>
        <w:autoSpaceDN w:val="0"/>
        <w:adjustRightInd w:val="0"/>
        <w:spacing w:line="288" w:lineRule="auto"/>
        <w:jc w:val="center"/>
        <w:textAlignment w:val="baseline"/>
        <w:rPr>
          <w:lang w:val="nl-BE"/>
        </w:rPr>
      </w:pPr>
      <w:r>
        <w:rPr>
          <w:lang w:val="nl-BE"/>
        </w:rPr>
        <w:t>_____________</w:t>
      </w:r>
    </w:p>
    <w:p w:rsidRPr="00AE57B9" w:rsidR="000227D1" w:rsidRDefault="000227D1" w14:paraId="71BB550E" w14:textId="77777777">
      <w:pPr>
        <w:rPr>
          <w:lang w:val="nl-BE"/>
        </w:rPr>
      </w:pPr>
    </w:p>
    <w:p w:rsidRPr="00646124" w:rsidR="00FA2AEB" w:rsidRDefault="00FA2AEB" w14:paraId="3117D950" w14:textId="6D42DF45">
      <w:pPr>
        <w:rPr>
          <w:rFonts w:asciiTheme="majorHAnsi" w:hAnsiTheme="majorHAnsi" w:cstheme="majorHAnsi"/>
          <w:sz w:val="28"/>
          <w:szCs w:val="28"/>
        </w:rPr>
      </w:pPr>
    </w:p>
    <w:sectPr w:rsidRPr="00646124" w:rsidR="00FA2AEB" w:rsidSect="00E635FE">
      <w:headerReference w:type="even" r:id="rId13"/>
      <w:headerReference w:type="default" r:id="rId14"/>
      <w:footerReference w:type="even" r:id="rId15"/>
      <w:footerReference w:type="default" r:id="rId16"/>
      <w:headerReference w:type="first" r:id="rId17"/>
      <w:footerReference w:type="first" r:id="rId18"/>
      <w:pgSz w:w="12240" w:h="15874"/>
      <w:pgMar w:top="1440" w:right="1797" w:bottom="1440" w:left="1797" w:header="720" w:footer="720" w:gutter="0"/>
      <w:pgNumType w:start="1"/>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Pr="000959AC" w:rsidR="0030215B" w:rsidP="000B7AFE" w:rsidRDefault="0030215B" w14:paraId="162A3364" w14:textId="77777777">
      <w:pPr>
        <w:spacing w:after="0" w:line="240" w:lineRule="auto"/>
      </w:pPr>
      <w:r w:rsidRPr="000959AC">
        <w:separator/>
      </w:r>
    </w:p>
  </w:endnote>
  <w:endnote w:type="continuationSeparator" w:id="0">
    <w:p w:rsidRPr="000959AC" w:rsidR="0030215B" w:rsidP="000B7AFE" w:rsidRDefault="0030215B" w14:paraId="2F616774" w14:textId="77777777">
      <w:pPr>
        <w:spacing w:after="0" w:line="240" w:lineRule="auto"/>
      </w:pPr>
      <w:r w:rsidRPr="000959AC">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1" w:csb1="00000000"/>
  </w:font>
  <w:font w:name="Gill Sans Std ExtraBold">
    <w:altName w:val="Segoe UI Black"/>
    <w:panose1 w:val="00000000000000000000"/>
    <w:charset w:val="00"/>
    <w:family w:val="swiss"/>
    <w:notTrueType/>
    <w:pitch w:val="variable"/>
    <w:sig w:usb0="00000003" w:usb1="4000204A" w:usb2="00000000" w:usb3="00000000" w:csb0="0000000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egoe UI Emoji">
    <w:panose1 w:val="020B0502040204020203"/>
    <w:charset w:val="00"/>
    <w:family w:val="swiss"/>
    <w:pitch w:val="variable"/>
    <w:sig w:usb0="00000003" w:usb1="02000000" w:usb2="00000000" w:usb3="00000000" w:csb0="00000001" w:csb1="00000000"/>
  </w:font>
  <w:font w:name="Aptos">
    <w:altName w:val="Calibri"/>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227D1" w:rsidRDefault="000227D1" w14:paraId="4F3AD781"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980BB3" w:rsidR="000B7AFE" w:rsidP="00C91FA3" w:rsidRDefault="00C91FA3" w14:paraId="3AC003FE" w14:textId="548F36B0">
    <w:pPr>
      <w:pStyle w:val="Footer"/>
      <w:rPr>
        <w:rFonts w:ascii="Calibri" w:hAnsi="Calibri" w:cs="Calibri"/>
      </w:rPr>
    </w:pPr>
    <w:r w:rsidRPr="00980BB3">
      <w:rPr>
        <w:rFonts w:ascii="Calibri" w:hAnsi="Calibri" w:cs="Calibri"/>
        <w:sz w:val="20"/>
        <w:szCs w:val="20"/>
      </w:rPr>
      <w:t xml:space="preserve">COR-2026-00897-00-00-TCD-TRA (EN) </w:t>
    </w:r>
    <w:r w:rsidRPr="00980BB3">
      <w:rPr>
        <w:rFonts w:ascii="Calibri" w:hAnsi="Calibri" w:cs="Calibri"/>
        <w:sz w:val="20"/>
        <w:szCs w:val="20"/>
      </w:rPr>
      <w:fldChar w:fldCharType="begin"/>
    </w:r>
    <w:r w:rsidRPr="00980BB3">
      <w:rPr>
        <w:rFonts w:ascii="Calibri" w:hAnsi="Calibri" w:cs="Calibri"/>
        <w:sz w:val="20"/>
        <w:szCs w:val="20"/>
      </w:rPr>
      <w:instrText xml:space="preserve"> PAGE  \* Arabic  \* MERGEFORMAT </w:instrText>
    </w:r>
    <w:r w:rsidRPr="00980BB3">
      <w:rPr>
        <w:rFonts w:ascii="Calibri" w:hAnsi="Calibri" w:cs="Calibri"/>
        <w:sz w:val="20"/>
        <w:szCs w:val="20"/>
      </w:rPr>
      <w:fldChar w:fldCharType="separate"/>
    </w:r>
    <w:r w:rsidRPr="00980BB3">
      <w:rPr>
        <w:rFonts w:ascii="Calibri" w:hAnsi="Calibri" w:cs="Calibri"/>
        <w:sz w:val="20"/>
        <w:szCs w:val="20"/>
      </w:rPr>
      <w:t>1</w:t>
    </w:r>
    <w:r w:rsidRPr="00980BB3">
      <w:rPr>
        <w:rFonts w:ascii="Calibri" w:hAnsi="Calibri" w:cs="Calibri"/>
        <w:sz w:val="20"/>
        <w:szCs w:val="20"/>
      </w:rPr>
      <w:fldChar w:fldCharType="end"/>
    </w:r>
    <w:r w:rsidRPr="00980BB3">
      <w:rPr>
        <w:rFonts w:ascii="Calibri" w:hAnsi="Calibri" w:cs="Calibri"/>
        <w:sz w:val="20"/>
        <w:szCs w:val="20"/>
      </w:rPr>
      <w:t>/</w:t>
    </w:r>
    <w:r w:rsidRPr="00980BB3">
      <w:rPr>
        <w:rFonts w:ascii="Calibri" w:hAnsi="Calibri" w:cs="Calibri"/>
        <w:sz w:val="20"/>
        <w:szCs w:val="20"/>
      </w:rPr>
      <w:fldChar w:fldCharType="begin"/>
    </w:r>
    <w:r w:rsidRPr="00980BB3">
      <w:rPr>
        <w:rFonts w:ascii="Calibri" w:hAnsi="Calibri" w:cs="Calibri"/>
        <w:sz w:val="20"/>
        <w:szCs w:val="20"/>
      </w:rPr>
      <w:instrText xml:space="preserve"> NUMPAGES </w:instrText>
    </w:r>
    <w:r w:rsidRPr="00980BB3">
      <w:rPr>
        <w:rFonts w:ascii="Calibri" w:hAnsi="Calibri" w:cs="Calibri"/>
        <w:sz w:val="20"/>
        <w:szCs w:val="20"/>
      </w:rPr>
      <w:fldChar w:fldCharType="separate"/>
    </w:r>
    <w:r w:rsidRPr="00980BB3">
      <w:rPr>
        <w:rFonts w:ascii="Calibri" w:hAnsi="Calibri" w:cs="Calibri"/>
        <w:sz w:val="20"/>
        <w:szCs w:val="20"/>
      </w:rPr>
      <w:t>1</w:t>
    </w:r>
    <w:r w:rsidRPr="00980BB3">
      <w:rPr>
        <w:rFonts w:ascii="Calibri" w:hAnsi="Calibri" w:cs="Calibri"/>
        <w:sz w:val="20"/>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Pr="0005582C" w:rsidR="002026B5" w:rsidRDefault="002026B5" w14:paraId="5DA19399" w14:textId="064101C6">
    <w:pPr>
      <w:pStyle w:val="Footer"/>
      <w:rPr>
        <w:rFonts w:ascii="Calibri" w:hAnsi="Calibri" w:cs="Calibri"/>
      </w:rPr>
    </w:pPr>
    <w:r w:rsidRPr="0005582C">
      <w:rPr>
        <w:rFonts w:ascii="Calibri" w:hAnsi="Calibri" w:cs="Calibri"/>
        <w:sz w:val="20"/>
        <w:szCs w:val="20"/>
      </w:rPr>
      <w:t xml:space="preserve">COR-2026-00897-00-00-TCD-TRA (EN) </w:t>
    </w:r>
    <w:r w:rsidRPr="0005582C">
      <w:rPr>
        <w:rFonts w:ascii="Calibri" w:hAnsi="Calibri" w:cs="Calibri"/>
        <w:sz w:val="20"/>
        <w:szCs w:val="20"/>
      </w:rPr>
      <w:fldChar w:fldCharType="begin"/>
    </w:r>
    <w:r w:rsidRPr="0005582C">
      <w:rPr>
        <w:rFonts w:ascii="Calibri" w:hAnsi="Calibri" w:cs="Calibri"/>
        <w:sz w:val="20"/>
        <w:szCs w:val="20"/>
      </w:rPr>
      <w:instrText xml:space="preserve"> PAGE  \* Arabic  \* MERGEFORMAT </w:instrText>
    </w:r>
    <w:r w:rsidRPr="0005582C">
      <w:rPr>
        <w:rFonts w:ascii="Calibri" w:hAnsi="Calibri" w:cs="Calibri"/>
        <w:sz w:val="20"/>
        <w:szCs w:val="20"/>
      </w:rPr>
      <w:fldChar w:fldCharType="separate"/>
    </w:r>
    <w:r w:rsidR="00603B9B">
      <w:rPr>
        <w:rFonts w:ascii="Calibri" w:hAnsi="Calibri" w:cs="Calibri"/>
        <w:noProof/>
        <w:sz w:val="20"/>
        <w:szCs w:val="20"/>
      </w:rPr>
      <w:t>1</w:t>
    </w:r>
    <w:r w:rsidRPr="0005582C">
      <w:rPr>
        <w:rFonts w:ascii="Calibri" w:hAnsi="Calibri" w:cs="Calibri"/>
        <w:sz w:val="20"/>
        <w:szCs w:val="20"/>
      </w:rPr>
      <w:fldChar w:fldCharType="end"/>
    </w:r>
    <w:r w:rsidRPr="0005582C">
      <w:rPr>
        <w:rFonts w:ascii="Calibri" w:hAnsi="Calibri" w:cs="Calibri"/>
        <w:sz w:val="20"/>
        <w:szCs w:val="20"/>
      </w:rPr>
      <w:t>/</w:t>
    </w:r>
    <w:r w:rsidRPr="0005582C">
      <w:rPr>
        <w:rFonts w:ascii="Calibri" w:hAnsi="Calibri" w:cs="Calibri"/>
        <w:sz w:val="20"/>
        <w:szCs w:val="20"/>
      </w:rPr>
      <w:fldChar w:fldCharType="begin"/>
    </w:r>
    <w:r w:rsidRPr="0005582C">
      <w:rPr>
        <w:rFonts w:ascii="Calibri" w:hAnsi="Calibri" w:cs="Calibri"/>
        <w:sz w:val="20"/>
        <w:szCs w:val="20"/>
      </w:rPr>
      <w:instrText xml:space="preserve"> NUMPAGES </w:instrText>
    </w:r>
    <w:r w:rsidRPr="0005582C">
      <w:rPr>
        <w:rFonts w:ascii="Calibri" w:hAnsi="Calibri" w:cs="Calibri"/>
        <w:sz w:val="20"/>
        <w:szCs w:val="20"/>
      </w:rPr>
      <w:fldChar w:fldCharType="separate"/>
    </w:r>
    <w:r w:rsidR="00603B9B">
      <w:rPr>
        <w:rFonts w:ascii="Calibri" w:hAnsi="Calibri" w:cs="Calibri"/>
        <w:noProof/>
        <w:sz w:val="20"/>
        <w:szCs w:val="20"/>
      </w:rPr>
      <w:t>1</w:t>
    </w:r>
    <w:r w:rsidRPr="0005582C">
      <w:rPr>
        <w:rFonts w:ascii="Calibri" w:hAnsi="Calibri" w:cs="Calibri"/>
        <w:sz w:val="20"/>
        <w:szCs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Pr="000959AC" w:rsidR="0030215B" w:rsidP="000B7AFE" w:rsidRDefault="0030215B" w14:paraId="696F8FF3" w14:textId="77777777">
      <w:pPr>
        <w:spacing w:after="0" w:line="240" w:lineRule="auto"/>
      </w:pPr>
      <w:r w:rsidRPr="000959AC">
        <w:separator/>
      </w:r>
    </w:p>
  </w:footnote>
  <w:footnote w:type="continuationSeparator" w:id="0">
    <w:p w:rsidRPr="000959AC" w:rsidR="0030215B" w:rsidP="000B7AFE" w:rsidRDefault="0030215B" w14:paraId="2601FFFD" w14:textId="77777777">
      <w:pPr>
        <w:spacing w:after="0" w:line="240" w:lineRule="auto"/>
      </w:pPr>
      <w:r w:rsidRPr="000959AC">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227D1" w:rsidRDefault="000227D1" w14:paraId="2FF033C6" w14:textId="77777777">
    <w:pPr>
      <w:pStyle w:val="Header"/>
    </w:pPr>
  </w:p>
</w:hdr>
</file>

<file path=word/header2.xml><?xml version="1.0" encoding="utf-8"?>
<w:hdr xmlns:a="http://schemas.openxmlformats.org/drawingml/2006/main" xmlns:pic="http://schemas.openxmlformats.org/drawingml/2006/pictur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377491" w:rsidP="00377491" w:rsidRDefault="00377491" w14:paraId="160C84A4" w14:textId="46763906">
    <w:pPr>
      <w:pStyle w:val="Header"/>
      <w:ind w:left="7513"/>
    </w:pPr>
    <w:r>
      <w:rPr>
        <w:noProof/>
        <w:lang w:val="en-US"/>
      </w:rPr>
      <w:drawing>
        <wp:inline distT="0" distB="0" distL="0" distR="0" wp14:anchorId="40767ADD" wp14:editId="1C544867">
          <wp:extent cx="798946" cy="449408"/>
          <wp:effectExtent l="0" t="0" r="0" b="0"/>
          <wp:docPr id="445040843" name="Picture 445040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stretch>
                    <a:fillRect/>
                  </a:stretch>
                </pic:blipFill>
                <pic:spPr>
                  <a:xfrm>
                    <a:off x="0" y="0"/>
                    <a:ext cx="822990" cy="462933"/>
                  </a:xfrm>
                  <a:prstGeom prst="rect">
                    <a:avLst/>
                  </a:prstGeom>
                </pic:spPr>
              </pic:pic>
            </a:graphicData>
          </a:graphic>
        </wp:inline>
      </w:drawing>
    </w:r>
  </w:p>
</w:hdr>
</file>

<file path=word/header3.xml><?xml version="1.0" encoding="utf-8"?>
<w:hdr xmlns:a="http://schemas.openxmlformats.org/drawingml/2006/main" xmlns:pic="http://schemas.openxmlformats.org/drawingml/2006/picture"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377491" w:rsidP="00980BB3" w:rsidRDefault="00E635FE" w14:paraId="0C66D73A" w14:textId="35FFC9A3">
    <w:pPr>
      <w:pStyle w:val="Header"/>
      <w:tabs>
        <w:tab w:val="left" w:pos="0"/>
      </w:tabs>
      <w:ind w:firstLine="6946"/>
      <w:jc w:val="left"/>
    </w:pPr>
    <w:r>
      <w:rPr>
        <w:noProof/>
        <w:lang w:val="en-US"/>
      </w:rPr>
      <w:drawing>
        <wp:inline distT="0" distB="0" distL="0" distR="0" wp14:anchorId="30E748E8" wp14:editId="33E4CC31">
          <wp:extent cx="798946" cy="449408"/>
          <wp:effectExtent l="0" t="0" r="0" b="0"/>
          <wp:docPr id="1444912917" name="Picture 1444912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stretch>
                    <a:fillRect/>
                  </a:stretch>
                </pic:blipFill>
                <pic:spPr>
                  <a:xfrm>
                    <a:off x="0" y="0"/>
                    <a:ext cx="822990" cy="462933"/>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2pt;height:12pt" o:bullet="t">
        <v:imagedata r:id="rId1" o:title="mso2168"/>
      </v:shape>
    </w:pict>
  </w:numPicBullet>
  <w:abstractNum w:abstractNumId="0" w15:restartNumberingAfterBreak="0">
    <w:nsid w:val="FFFFFF7C"/>
    <w:multiLevelType w:val="singleLevel"/>
    <w:tmpl w:val="C310EC42"/>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E4089024"/>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FB12693A"/>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8441652"/>
    <w:lvl w:ilvl="0">
      <w:start w:val="1"/>
      <w:numFmt w:val="decimal"/>
      <w:pStyle w:val="ListNumber2"/>
      <w:lvlText w:val="%1."/>
      <w:lvlJc w:val="left"/>
      <w:pPr>
        <w:tabs>
          <w:tab w:val="num" w:pos="720"/>
        </w:tabs>
        <w:ind w:left="720" w:hanging="360"/>
      </w:pPr>
    </w:lvl>
  </w:abstractNum>
  <w:abstractNum w:abstractNumId="4" w15:restartNumberingAfterBreak="0">
    <w:nsid w:val="FFFFFF81"/>
    <w:multiLevelType w:val="singleLevel"/>
    <w:tmpl w:val="171AC3A4"/>
    <w:lvl w:ilvl="0">
      <w:start w:val="1"/>
      <w:numFmt w:val="bullet"/>
      <w:lvlText w:val=""/>
      <w:lvlJc w:val="left"/>
      <w:pPr>
        <w:tabs>
          <w:tab w:val="num" w:pos="1440"/>
        </w:tabs>
        <w:ind w:left="1440" w:hanging="360"/>
      </w:pPr>
      <w:rPr>
        <w:rFonts w:ascii="Symbol" w:hAnsi="Symbol" w:hint="default"/>
      </w:rPr>
    </w:lvl>
  </w:abstractNum>
  <w:abstractNum w:abstractNumId="5" w15:restartNumberingAfterBreak="0">
    <w:nsid w:val="FFFFFF82"/>
    <w:multiLevelType w:val="singleLevel"/>
    <w:tmpl w:val="F3EAFDEC"/>
    <w:lvl w:ilvl="0">
      <w:start w:val="1"/>
      <w:numFmt w:val="bullet"/>
      <w:pStyle w:val="ListBullet3"/>
      <w:lvlText w:val=""/>
      <w:lvlJc w:val="left"/>
      <w:pPr>
        <w:tabs>
          <w:tab w:val="num" w:pos="1080"/>
        </w:tabs>
        <w:ind w:left="1080" w:hanging="360"/>
      </w:pPr>
      <w:rPr>
        <w:rFonts w:ascii="Symbol" w:hAnsi="Symbol" w:hint="default"/>
      </w:rPr>
    </w:lvl>
  </w:abstractNum>
  <w:abstractNum w:abstractNumId="6" w15:restartNumberingAfterBreak="0">
    <w:nsid w:val="FFFFFF83"/>
    <w:multiLevelType w:val="singleLevel"/>
    <w:tmpl w:val="3D1EFFD4"/>
    <w:lvl w:ilvl="0">
      <w:start w:val="1"/>
      <w:numFmt w:val="bullet"/>
      <w:pStyle w:val="ListBullet2"/>
      <w:lvlText w:val=""/>
      <w:lvlJc w:val="left"/>
      <w:pPr>
        <w:tabs>
          <w:tab w:val="num" w:pos="720"/>
        </w:tabs>
        <w:ind w:left="720" w:hanging="360"/>
      </w:pPr>
      <w:rPr>
        <w:rFonts w:ascii="Symbol" w:hAnsi="Symbol" w:hint="default"/>
      </w:rPr>
    </w:lvl>
  </w:abstractNum>
  <w:abstractNum w:abstractNumId="7" w15:restartNumberingAfterBreak="0">
    <w:nsid w:val="FFFFFF88"/>
    <w:multiLevelType w:val="singleLevel"/>
    <w:tmpl w:val="D0A62B40"/>
    <w:lvl w:ilvl="0">
      <w:start w:val="1"/>
      <w:numFmt w:val="decimal"/>
      <w:pStyle w:val="ListNumber"/>
      <w:lvlText w:val="%1."/>
      <w:lvlJc w:val="left"/>
      <w:pPr>
        <w:tabs>
          <w:tab w:val="num" w:pos="360"/>
        </w:tabs>
        <w:ind w:left="360" w:hanging="360"/>
      </w:pPr>
    </w:lvl>
  </w:abstractNum>
  <w:abstractNum w:abstractNumId="8" w15:restartNumberingAfterBreak="0">
    <w:nsid w:val="FFFFFF89"/>
    <w:multiLevelType w:val="singleLevel"/>
    <w:tmpl w:val="29761A6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01F53E97"/>
    <w:multiLevelType w:val="multilevel"/>
    <w:tmpl w:val="BEFA25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66048DA"/>
    <w:multiLevelType w:val="multilevel"/>
    <w:tmpl w:val="258A9F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08072F9B"/>
    <w:multiLevelType w:val="hybridMultilevel"/>
    <w:tmpl w:val="018EFFB4"/>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091A6D16"/>
    <w:multiLevelType w:val="multilevel"/>
    <w:tmpl w:val="478AFF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05F2FDA"/>
    <w:multiLevelType w:val="hybridMultilevel"/>
    <w:tmpl w:val="D4DC87C0"/>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A4C0933"/>
    <w:multiLevelType w:val="multilevel"/>
    <w:tmpl w:val="1B48F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B0F4922"/>
    <w:multiLevelType w:val="hybridMultilevel"/>
    <w:tmpl w:val="B3BE029C"/>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E5D7FD7"/>
    <w:multiLevelType w:val="multilevel"/>
    <w:tmpl w:val="66320AF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21713291"/>
    <w:multiLevelType w:val="hybridMultilevel"/>
    <w:tmpl w:val="504281EE"/>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220551C3"/>
    <w:multiLevelType w:val="hybridMultilevel"/>
    <w:tmpl w:val="5FEA28FE"/>
    <w:lvl w:ilvl="0" w:tplc="08090007">
      <w:start w:val="1"/>
      <w:numFmt w:val="bullet"/>
      <w:lvlText w:val=""/>
      <w:lvlPicBulletId w:val="0"/>
      <w:lvlJc w:val="left"/>
      <w:pPr>
        <w:ind w:left="720" w:hanging="360"/>
      </w:pPr>
      <w:rPr>
        <w:rFonts w:ascii="Symbol" w:hAnsi="Symbol" w:hint="default"/>
      </w:rPr>
    </w:lvl>
    <w:lvl w:ilvl="1" w:tplc="15BE8D88">
      <w:numFmt w:val="bullet"/>
      <w:lvlText w:val="•"/>
      <w:lvlJc w:val="left"/>
      <w:pPr>
        <w:ind w:left="1440" w:hanging="360"/>
      </w:pPr>
      <w:rPr>
        <w:rFonts w:ascii="Calibri" w:eastAsiaTheme="minorEastAsia" w:hAnsi="Calibri" w:cs="Calibri" w:hint="default"/>
      </w:rPr>
    </w:lvl>
    <w:lvl w:ilvl="2" w:tplc="E99ED80A">
      <w:numFmt w:val="bullet"/>
      <w:lvlText w:val="-"/>
      <w:lvlJc w:val="left"/>
      <w:pPr>
        <w:ind w:left="2160" w:hanging="360"/>
      </w:pPr>
      <w:rPr>
        <w:rFonts w:ascii="Calibri" w:eastAsiaTheme="minorEastAsia" w:hAnsi="Calibri" w:cs="Calibri"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46F5F11"/>
    <w:multiLevelType w:val="multilevel"/>
    <w:tmpl w:val="B86444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74253D4"/>
    <w:multiLevelType w:val="hybridMultilevel"/>
    <w:tmpl w:val="8A184CC0"/>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753436D"/>
    <w:multiLevelType w:val="hybridMultilevel"/>
    <w:tmpl w:val="C4AEEF72"/>
    <w:lvl w:ilvl="0" w:tplc="394A264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 w15:restartNumberingAfterBreak="0">
    <w:nsid w:val="2AC6350C"/>
    <w:multiLevelType w:val="hybridMultilevel"/>
    <w:tmpl w:val="9BEACD5E"/>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3B01404"/>
    <w:multiLevelType w:val="multilevel"/>
    <w:tmpl w:val="0FD01D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35496509"/>
    <w:multiLevelType w:val="hybridMultilevel"/>
    <w:tmpl w:val="BA142338"/>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6261525"/>
    <w:multiLevelType w:val="hybridMultilevel"/>
    <w:tmpl w:val="B94411AA"/>
    <w:lvl w:ilvl="0" w:tplc="0809000F">
      <w:start w:val="1"/>
      <w:numFmt w:val="decimal"/>
      <w:lvlText w:val="%1."/>
      <w:lvlJc w:val="left"/>
      <w:pPr>
        <w:ind w:left="720" w:hanging="360"/>
      </w:pPr>
    </w:lvl>
    <w:lvl w:ilvl="1" w:tplc="0809000F">
      <w:start w:val="1"/>
      <w:numFmt w:val="decimal"/>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3762702E"/>
    <w:multiLevelType w:val="hybridMultilevel"/>
    <w:tmpl w:val="A2E6F5D4"/>
    <w:lvl w:ilvl="0" w:tplc="8902A796">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8902A796">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1947EF4"/>
    <w:multiLevelType w:val="hybridMultilevel"/>
    <w:tmpl w:val="335C9C4C"/>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6B4290D"/>
    <w:multiLevelType w:val="hybridMultilevel"/>
    <w:tmpl w:val="4016E5A4"/>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B262E77"/>
    <w:multiLevelType w:val="multilevel"/>
    <w:tmpl w:val="B37C43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4D4E6A2C"/>
    <w:multiLevelType w:val="multilevel"/>
    <w:tmpl w:val="EB6080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4E5024C5"/>
    <w:multiLevelType w:val="hybridMultilevel"/>
    <w:tmpl w:val="89A60BE8"/>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2" w15:restartNumberingAfterBreak="0">
    <w:nsid w:val="586E3031"/>
    <w:multiLevelType w:val="hybridMultilevel"/>
    <w:tmpl w:val="19E23D72"/>
    <w:lvl w:ilvl="0" w:tplc="CCA2E1F6">
      <w:start w:val="1"/>
      <w:numFmt w:val="bullet"/>
      <w:lvlText w:val=""/>
      <w:lvlJc w:val="left"/>
      <w:pPr>
        <w:ind w:left="720" w:hanging="360"/>
      </w:pPr>
      <w:rPr>
        <w:rFonts w:ascii="Wingdings" w:hAnsi="Wingdings" w:hint="default"/>
        <w:color w:val="auto"/>
        <w:sz w:val="28"/>
        <w:szCs w:val="28"/>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F114BA8"/>
    <w:multiLevelType w:val="hybridMultilevel"/>
    <w:tmpl w:val="48125CC2"/>
    <w:lvl w:ilvl="0" w:tplc="08090009">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8902A796">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14132E4"/>
    <w:multiLevelType w:val="hybridMultilevel"/>
    <w:tmpl w:val="0ECC10AA"/>
    <w:lvl w:ilvl="0" w:tplc="8902A796">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41C5DE6"/>
    <w:multiLevelType w:val="hybridMultilevel"/>
    <w:tmpl w:val="0A22FFE4"/>
    <w:lvl w:ilvl="0" w:tplc="5B1CB752">
      <w:start w:val="1"/>
      <w:numFmt w:val="bullet"/>
      <w:lvlText w:val=""/>
      <w:lvlJc w:val="left"/>
      <w:pPr>
        <w:ind w:left="720" w:hanging="360"/>
      </w:pPr>
      <w:rPr>
        <w:rFonts w:ascii="Wingdings" w:hAnsi="Wingdings" w:hint="default"/>
        <w:color w:val="FFFF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DC14698"/>
    <w:multiLevelType w:val="hybridMultilevel"/>
    <w:tmpl w:val="CD0036F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76EC1873"/>
    <w:multiLevelType w:val="hybridMultilevel"/>
    <w:tmpl w:val="5C8CE726"/>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8D30573"/>
    <w:multiLevelType w:val="hybridMultilevel"/>
    <w:tmpl w:val="59F4682A"/>
    <w:lvl w:ilvl="0" w:tplc="08090007">
      <w:start w:val="1"/>
      <w:numFmt w:val="bullet"/>
      <w:lvlText w:val=""/>
      <w:lvlPicBulletId w:val="0"/>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8"/>
  </w:num>
  <w:num w:numId="2">
    <w:abstractNumId w:val="6"/>
  </w:num>
  <w:num w:numId="3">
    <w:abstractNumId w:val="5"/>
  </w:num>
  <w:num w:numId="4">
    <w:abstractNumId w:val="4"/>
  </w:num>
  <w:num w:numId="5">
    <w:abstractNumId w:val="7"/>
  </w:num>
  <w:num w:numId="6">
    <w:abstractNumId w:val="3"/>
  </w:num>
  <w:num w:numId="7">
    <w:abstractNumId w:val="2"/>
  </w:num>
  <w:num w:numId="8">
    <w:abstractNumId w:val="1"/>
  </w:num>
  <w:num w:numId="9">
    <w:abstractNumId w:val="0"/>
  </w:num>
  <w:num w:numId="10">
    <w:abstractNumId w:val="38"/>
  </w:num>
  <w:num w:numId="11">
    <w:abstractNumId w:val="27"/>
  </w:num>
  <w:num w:numId="12">
    <w:abstractNumId w:val="13"/>
  </w:num>
  <w:num w:numId="13">
    <w:abstractNumId w:val="24"/>
  </w:num>
  <w:num w:numId="14">
    <w:abstractNumId w:val="37"/>
  </w:num>
  <w:num w:numId="15">
    <w:abstractNumId w:val="18"/>
  </w:num>
  <w:num w:numId="16">
    <w:abstractNumId w:val="15"/>
  </w:num>
  <w:num w:numId="17">
    <w:abstractNumId w:val="36"/>
  </w:num>
  <w:num w:numId="18">
    <w:abstractNumId w:val="28"/>
  </w:num>
  <w:num w:numId="19">
    <w:abstractNumId w:val="17"/>
  </w:num>
  <w:num w:numId="20">
    <w:abstractNumId w:val="25"/>
  </w:num>
  <w:num w:numId="21">
    <w:abstractNumId w:val="20"/>
  </w:num>
  <w:num w:numId="22">
    <w:abstractNumId w:val="33"/>
  </w:num>
  <w:num w:numId="23">
    <w:abstractNumId w:val="26"/>
  </w:num>
  <w:num w:numId="24">
    <w:abstractNumId w:val="34"/>
  </w:num>
  <w:num w:numId="25">
    <w:abstractNumId w:val="35"/>
  </w:num>
  <w:num w:numId="26">
    <w:abstractNumId w:val="11"/>
  </w:num>
  <w:num w:numId="27">
    <w:abstractNumId w:val="22"/>
  </w:num>
  <w:num w:numId="28">
    <w:abstractNumId w:val="32"/>
  </w:num>
  <w:num w:numId="29">
    <w:abstractNumId w:val="16"/>
  </w:num>
  <w:num w:numId="30">
    <w:abstractNumId w:val="10"/>
  </w:num>
  <w:num w:numId="31">
    <w:abstractNumId w:val="29"/>
  </w:num>
  <w:num w:numId="32">
    <w:abstractNumId w:val="14"/>
  </w:num>
  <w:num w:numId="33">
    <w:abstractNumId w:val="23"/>
  </w:num>
  <w:num w:numId="34">
    <w:abstractNumId w:val="12"/>
  </w:num>
  <w:num w:numId="35">
    <w:abstractNumId w:val="19"/>
  </w:num>
  <w:num w:numId="36">
    <w:abstractNumId w:val="9"/>
  </w:num>
  <w:num w:numId="37">
    <w:abstractNumId w:val="30"/>
  </w:num>
  <w:num w:numId="38">
    <w:abstractNumId w:val="31"/>
  </w:num>
  <w:num w:numId="3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47730"/>
    <w:rsid w:val="000227D1"/>
    <w:rsid w:val="00032691"/>
    <w:rsid w:val="00034616"/>
    <w:rsid w:val="00040631"/>
    <w:rsid w:val="0005582C"/>
    <w:rsid w:val="0006063C"/>
    <w:rsid w:val="00071C5D"/>
    <w:rsid w:val="000959AC"/>
    <w:rsid w:val="000A1336"/>
    <w:rsid w:val="000A1439"/>
    <w:rsid w:val="000A40BA"/>
    <w:rsid w:val="000A78B2"/>
    <w:rsid w:val="000B7AFE"/>
    <w:rsid w:val="000D0896"/>
    <w:rsid w:val="000D1F93"/>
    <w:rsid w:val="000F7804"/>
    <w:rsid w:val="00100BF1"/>
    <w:rsid w:val="0012224A"/>
    <w:rsid w:val="0015074B"/>
    <w:rsid w:val="00174798"/>
    <w:rsid w:val="001945D2"/>
    <w:rsid w:val="0019521B"/>
    <w:rsid w:val="00196133"/>
    <w:rsid w:val="00197AF0"/>
    <w:rsid w:val="001D4E87"/>
    <w:rsid w:val="001E6584"/>
    <w:rsid w:val="001F7814"/>
    <w:rsid w:val="002026B5"/>
    <w:rsid w:val="002600C6"/>
    <w:rsid w:val="00267838"/>
    <w:rsid w:val="00273113"/>
    <w:rsid w:val="0029639D"/>
    <w:rsid w:val="002A310D"/>
    <w:rsid w:val="002A4E46"/>
    <w:rsid w:val="002A798E"/>
    <w:rsid w:val="002B7516"/>
    <w:rsid w:val="0030215B"/>
    <w:rsid w:val="00326F90"/>
    <w:rsid w:val="003733F7"/>
    <w:rsid w:val="00376058"/>
    <w:rsid w:val="00377491"/>
    <w:rsid w:val="003851AF"/>
    <w:rsid w:val="003A0792"/>
    <w:rsid w:val="003C6C95"/>
    <w:rsid w:val="003D12C6"/>
    <w:rsid w:val="003D19DA"/>
    <w:rsid w:val="003D567D"/>
    <w:rsid w:val="003D5954"/>
    <w:rsid w:val="003E6EF1"/>
    <w:rsid w:val="00445334"/>
    <w:rsid w:val="00447EE0"/>
    <w:rsid w:val="00454A41"/>
    <w:rsid w:val="00461D41"/>
    <w:rsid w:val="00491458"/>
    <w:rsid w:val="004D10C9"/>
    <w:rsid w:val="004F5173"/>
    <w:rsid w:val="00507752"/>
    <w:rsid w:val="00540FCF"/>
    <w:rsid w:val="00593B48"/>
    <w:rsid w:val="005A2026"/>
    <w:rsid w:val="005D05CB"/>
    <w:rsid w:val="00603B9B"/>
    <w:rsid w:val="006244D3"/>
    <w:rsid w:val="00646124"/>
    <w:rsid w:val="00654B6F"/>
    <w:rsid w:val="00674E1E"/>
    <w:rsid w:val="00683FBA"/>
    <w:rsid w:val="00691AE7"/>
    <w:rsid w:val="00696A75"/>
    <w:rsid w:val="006A5279"/>
    <w:rsid w:val="006C2CA7"/>
    <w:rsid w:val="006D01A8"/>
    <w:rsid w:val="007243B4"/>
    <w:rsid w:val="007262BB"/>
    <w:rsid w:val="00735E38"/>
    <w:rsid w:val="007457A7"/>
    <w:rsid w:val="007618F4"/>
    <w:rsid w:val="0077280A"/>
    <w:rsid w:val="007834CB"/>
    <w:rsid w:val="007B4A5A"/>
    <w:rsid w:val="007C62F2"/>
    <w:rsid w:val="007C7736"/>
    <w:rsid w:val="007D251D"/>
    <w:rsid w:val="007D7CFE"/>
    <w:rsid w:val="007F15E5"/>
    <w:rsid w:val="00803583"/>
    <w:rsid w:val="008164F6"/>
    <w:rsid w:val="008224B3"/>
    <w:rsid w:val="00833239"/>
    <w:rsid w:val="00840026"/>
    <w:rsid w:val="0086494D"/>
    <w:rsid w:val="008949B7"/>
    <w:rsid w:val="008A3DBC"/>
    <w:rsid w:val="008A6698"/>
    <w:rsid w:val="008D28DC"/>
    <w:rsid w:val="008E5E6C"/>
    <w:rsid w:val="008F2AC9"/>
    <w:rsid w:val="008F3180"/>
    <w:rsid w:val="00904000"/>
    <w:rsid w:val="00914F22"/>
    <w:rsid w:val="00923FD5"/>
    <w:rsid w:val="0093446A"/>
    <w:rsid w:val="00936EE8"/>
    <w:rsid w:val="00941221"/>
    <w:rsid w:val="0095619D"/>
    <w:rsid w:val="00960F91"/>
    <w:rsid w:val="00962E88"/>
    <w:rsid w:val="00980BB3"/>
    <w:rsid w:val="009830A2"/>
    <w:rsid w:val="009951AE"/>
    <w:rsid w:val="009A5508"/>
    <w:rsid w:val="009B4230"/>
    <w:rsid w:val="009D1F44"/>
    <w:rsid w:val="009F38F7"/>
    <w:rsid w:val="009F4F12"/>
    <w:rsid w:val="00A24C28"/>
    <w:rsid w:val="00A467A7"/>
    <w:rsid w:val="00A50A6B"/>
    <w:rsid w:val="00A844C9"/>
    <w:rsid w:val="00AA1D8D"/>
    <w:rsid w:val="00AA3111"/>
    <w:rsid w:val="00AB2BEA"/>
    <w:rsid w:val="00AC3B03"/>
    <w:rsid w:val="00B47730"/>
    <w:rsid w:val="00B525C0"/>
    <w:rsid w:val="00B84936"/>
    <w:rsid w:val="00B87CD7"/>
    <w:rsid w:val="00B90963"/>
    <w:rsid w:val="00BD1A79"/>
    <w:rsid w:val="00BD35C9"/>
    <w:rsid w:val="00BD3906"/>
    <w:rsid w:val="00BE544F"/>
    <w:rsid w:val="00C27688"/>
    <w:rsid w:val="00C46C6D"/>
    <w:rsid w:val="00C91FA3"/>
    <w:rsid w:val="00CA2DED"/>
    <w:rsid w:val="00CB0664"/>
    <w:rsid w:val="00CC726D"/>
    <w:rsid w:val="00CD2D39"/>
    <w:rsid w:val="00CE386B"/>
    <w:rsid w:val="00CE50D3"/>
    <w:rsid w:val="00CF0604"/>
    <w:rsid w:val="00CF7081"/>
    <w:rsid w:val="00D20348"/>
    <w:rsid w:val="00D20D14"/>
    <w:rsid w:val="00D420DA"/>
    <w:rsid w:val="00D5196C"/>
    <w:rsid w:val="00D64C5C"/>
    <w:rsid w:val="00D80E97"/>
    <w:rsid w:val="00DA02CD"/>
    <w:rsid w:val="00DB4B67"/>
    <w:rsid w:val="00E253A2"/>
    <w:rsid w:val="00E30867"/>
    <w:rsid w:val="00E32A38"/>
    <w:rsid w:val="00E612E2"/>
    <w:rsid w:val="00E62B26"/>
    <w:rsid w:val="00E635FE"/>
    <w:rsid w:val="00E71E8E"/>
    <w:rsid w:val="00E72C05"/>
    <w:rsid w:val="00E75339"/>
    <w:rsid w:val="00EC07B0"/>
    <w:rsid w:val="00F10967"/>
    <w:rsid w:val="00F33908"/>
    <w:rsid w:val="00F33B35"/>
    <w:rsid w:val="00F3611E"/>
    <w:rsid w:val="00F40965"/>
    <w:rsid w:val="00F66C9E"/>
    <w:rsid w:val="00F66EDD"/>
    <w:rsid w:val="00FA2AEB"/>
    <w:rsid w:val="00FC005A"/>
    <w:rsid w:val="00FC693F"/>
    <w:rsid w:val="00FE0BC6"/>
    <w:rsid w:val="00FF1798"/>
    <w:rsid w:val="00FF78E7"/>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1A76FA5D"/>
  <w14:defaultImageDpi w14:val="330"/>
  <w15:docId w15:val="{9BF45828-477F-4C33-8862-548D7D9E1B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FC693F"/>
    <w:rPr>
      <w:lang w:val="en-GB"/>
    </w:rPr>
  </w:style>
  <w:style w:type="paragraph" w:styleId="Heading1">
    <w:name w:val="heading 1"/>
    <w:basedOn w:val="Normal"/>
    <w:next w:val="Normal"/>
    <w:link w:val="Heading1Char"/>
    <w:uiPriority w:val="9"/>
    <w:qFormat/>
    <w:rsid w:val="00FC693F"/>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FC693F"/>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FC693F"/>
    <w:pPr>
      <w:keepNext/>
      <w:keepLines/>
      <w:spacing w:before="200" w:after="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semiHidden/>
    <w:unhideWhenUsed/>
    <w:qFormat/>
    <w:rsid w:val="00FC693F"/>
    <w:pPr>
      <w:keepNext/>
      <w:keepLines/>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semiHidden/>
    <w:unhideWhenUsed/>
    <w:qFormat/>
    <w:rsid w:val="00FC693F"/>
    <w:pPr>
      <w:keepNext/>
      <w:keepLines/>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FC693F"/>
    <w:pPr>
      <w:keepNext/>
      <w:keepLines/>
      <w:spacing w:before="200" w:after="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unhideWhenUsed/>
    <w:qFormat/>
    <w:rsid w:val="00FC693F"/>
    <w:pPr>
      <w:keepNext/>
      <w:keepLines/>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FC693F"/>
    <w:pPr>
      <w:keepNext/>
      <w:keepLines/>
      <w:spacing w:before="200" w:after="0"/>
      <w:outlineLvl w:val="7"/>
    </w:pPr>
    <w:rPr>
      <w:rFonts w:asciiTheme="majorHAnsi" w:eastAsiaTheme="majorEastAsia" w:hAnsiTheme="majorHAnsi" w:cstheme="majorBidi"/>
      <w:color w:val="4F81BD" w:themeColor="accent1"/>
      <w:sz w:val="20"/>
      <w:szCs w:val="20"/>
    </w:rPr>
  </w:style>
  <w:style w:type="paragraph" w:styleId="Heading9">
    <w:name w:val="heading 9"/>
    <w:basedOn w:val="Normal"/>
    <w:next w:val="Normal"/>
    <w:link w:val="Heading9Char"/>
    <w:uiPriority w:val="9"/>
    <w:semiHidden/>
    <w:unhideWhenUsed/>
    <w:qFormat/>
    <w:rsid w:val="00FC693F"/>
    <w:pPr>
      <w:keepNext/>
      <w:keepLines/>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618BF"/>
    <w:pPr>
      <w:spacing w:after="0" w:line="288" w:lineRule="auto"/>
      <w:jc w:val="both"/>
    </w:pPr>
    <w:rPr>
      <w:rFonts w:ascii="Times New Roman" w:hAnsi="Times New Roman" w:cs="Times New Roman"/>
    </w:rPr>
  </w:style>
  <w:style w:type="character" w:customStyle="1" w:styleId="HeaderChar">
    <w:name w:val="Header Char"/>
    <w:basedOn w:val="DefaultParagraphFont"/>
    <w:link w:val="Header"/>
    <w:uiPriority w:val="99"/>
    <w:rsid w:val="00E618BF"/>
    <w:rPr>
      <w:rFonts w:ascii="Times New Roman" w:hAnsi="Times New Roman" w:cs="Times New Roman"/>
    </w:rPr>
  </w:style>
  <w:style w:type="paragraph" w:styleId="Footer">
    <w:name w:val="footer"/>
    <w:basedOn w:val="Normal"/>
    <w:link w:val="FooterChar"/>
    <w:uiPriority w:val="99"/>
    <w:unhideWhenUsed/>
    <w:rsid w:val="00E618BF"/>
    <w:pPr>
      <w:spacing w:after="0" w:line="288" w:lineRule="auto"/>
      <w:jc w:val="both"/>
    </w:pPr>
    <w:rPr>
      <w:rFonts w:ascii="Times New Roman" w:hAnsi="Times New Roman" w:cs="Times New Roman"/>
    </w:rPr>
  </w:style>
  <w:style w:type="character" w:customStyle="1" w:styleId="FooterChar">
    <w:name w:val="Footer Char"/>
    <w:basedOn w:val="DefaultParagraphFont"/>
    <w:link w:val="Footer"/>
    <w:uiPriority w:val="99"/>
    <w:rsid w:val="00E618BF"/>
    <w:rPr>
      <w:rFonts w:ascii="Times New Roman" w:hAnsi="Times New Roman" w:cs="Times New Roman"/>
    </w:rPr>
  </w:style>
  <w:style w:type="paragraph" w:styleId="NoSpacing">
    <w:name w:val="No Spacing"/>
    <w:uiPriority w:val="1"/>
    <w:qFormat/>
    <w:rsid w:val="00FC693F"/>
    <w:pPr>
      <w:spacing w:after="0" w:line="240" w:lineRule="auto"/>
    </w:pPr>
  </w:style>
  <w:style w:type="character" w:customStyle="1" w:styleId="Heading1Char">
    <w:name w:val="Heading 1 Char"/>
    <w:basedOn w:val="DefaultParagraphFont"/>
    <w:link w:val="Heading1"/>
    <w:uiPriority w:val="9"/>
    <w:rsid w:val="00FC693F"/>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sid w:val="00FC693F"/>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FC693F"/>
    <w:rPr>
      <w:rFonts w:asciiTheme="majorHAnsi" w:eastAsiaTheme="majorEastAsia" w:hAnsiTheme="majorHAnsi" w:cstheme="majorBidi"/>
      <w:b/>
      <w:bCs/>
      <w:color w:val="4F81BD" w:themeColor="accent1"/>
    </w:rPr>
  </w:style>
  <w:style w:type="paragraph" w:styleId="Title">
    <w:name w:val="Title"/>
    <w:basedOn w:val="Normal"/>
    <w:next w:val="Normal"/>
    <w:link w:val="TitleChar"/>
    <w:uiPriority w:val="10"/>
    <w:qFormat/>
    <w:rsid w:val="00FC693F"/>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FC693F"/>
    <w:rPr>
      <w:rFonts w:asciiTheme="majorHAnsi" w:eastAsiaTheme="majorEastAsia" w:hAnsiTheme="majorHAnsi" w:cstheme="majorBidi"/>
      <w:color w:val="17365D" w:themeColor="text2" w:themeShade="BF"/>
      <w:spacing w:val="5"/>
      <w:kern w:val="28"/>
      <w:sz w:val="52"/>
      <w:szCs w:val="52"/>
    </w:rPr>
  </w:style>
  <w:style w:type="paragraph" w:styleId="Subtitle">
    <w:name w:val="Subtitle"/>
    <w:basedOn w:val="Normal"/>
    <w:next w:val="Normal"/>
    <w:link w:val="SubtitleChar"/>
    <w:uiPriority w:val="11"/>
    <w:qFormat/>
    <w:rsid w:val="00FC69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FC693F"/>
    <w:rPr>
      <w:rFonts w:asciiTheme="majorHAnsi" w:eastAsiaTheme="majorEastAsia" w:hAnsiTheme="majorHAnsi" w:cstheme="majorBidi"/>
      <w:i/>
      <w:iCs/>
      <w:color w:val="4F81BD" w:themeColor="accent1"/>
      <w:spacing w:val="15"/>
      <w:sz w:val="24"/>
      <w:szCs w:val="24"/>
    </w:rPr>
  </w:style>
  <w:style w:type="paragraph" w:styleId="ListParagraph">
    <w:name w:val="List Paragraph"/>
    <w:basedOn w:val="Normal"/>
    <w:uiPriority w:val="34"/>
    <w:qFormat/>
    <w:rsid w:val="00FC693F"/>
    <w:pPr>
      <w:ind w:left="720"/>
      <w:contextualSpacing/>
    </w:pPr>
  </w:style>
  <w:style w:type="paragraph" w:styleId="BodyText">
    <w:name w:val="Body Text"/>
    <w:basedOn w:val="Normal"/>
    <w:link w:val="BodyTextChar"/>
    <w:uiPriority w:val="99"/>
    <w:unhideWhenUsed/>
    <w:rsid w:val="00AA1D8D"/>
    <w:pPr>
      <w:spacing w:after="120"/>
    </w:pPr>
  </w:style>
  <w:style w:type="character" w:customStyle="1" w:styleId="BodyTextChar">
    <w:name w:val="Body Text Char"/>
    <w:basedOn w:val="DefaultParagraphFont"/>
    <w:link w:val="BodyText"/>
    <w:uiPriority w:val="99"/>
    <w:rsid w:val="00AA1D8D"/>
  </w:style>
  <w:style w:type="paragraph" w:styleId="BodyText2">
    <w:name w:val="Body Text 2"/>
    <w:basedOn w:val="Normal"/>
    <w:link w:val="BodyText2Char"/>
    <w:uiPriority w:val="99"/>
    <w:unhideWhenUsed/>
    <w:rsid w:val="00AA1D8D"/>
    <w:pPr>
      <w:spacing w:after="120" w:line="480" w:lineRule="auto"/>
    </w:pPr>
  </w:style>
  <w:style w:type="character" w:customStyle="1" w:styleId="BodyText2Char">
    <w:name w:val="Body Text 2 Char"/>
    <w:basedOn w:val="DefaultParagraphFont"/>
    <w:link w:val="BodyText2"/>
    <w:uiPriority w:val="99"/>
    <w:rsid w:val="00AA1D8D"/>
  </w:style>
  <w:style w:type="paragraph" w:styleId="BodyText3">
    <w:name w:val="Body Text 3"/>
    <w:basedOn w:val="Normal"/>
    <w:link w:val="BodyText3Char"/>
    <w:uiPriority w:val="99"/>
    <w:unhideWhenUsed/>
    <w:rsid w:val="00AA1D8D"/>
    <w:pPr>
      <w:spacing w:after="120"/>
    </w:pPr>
    <w:rPr>
      <w:sz w:val="16"/>
      <w:szCs w:val="16"/>
    </w:rPr>
  </w:style>
  <w:style w:type="character" w:customStyle="1" w:styleId="BodyText3Char">
    <w:name w:val="Body Text 3 Char"/>
    <w:basedOn w:val="DefaultParagraphFont"/>
    <w:link w:val="BodyText3"/>
    <w:uiPriority w:val="99"/>
    <w:rsid w:val="00AA1D8D"/>
    <w:rPr>
      <w:sz w:val="16"/>
      <w:szCs w:val="16"/>
    </w:rPr>
  </w:style>
  <w:style w:type="paragraph" w:styleId="List">
    <w:name w:val="List"/>
    <w:basedOn w:val="Normal"/>
    <w:uiPriority w:val="99"/>
    <w:unhideWhenUsed/>
    <w:rsid w:val="00AA1D8D"/>
    <w:pPr>
      <w:ind w:left="360" w:hanging="360"/>
      <w:contextualSpacing/>
    </w:pPr>
  </w:style>
  <w:style w:type="paragraph" w:styleId="List2">
    <w:name w:val="List 2"/>
    <w:basedOn w:val="Normal"/>
    <w:uiPriority w:val="99"/>
    <w:unhideWhenUsed/>
    <w:rsid w:val="00326F90"/>
    <w:pPr>
      <w:ind w:left="720" w:hanging="360"/>
      <w:contextualSpacing/>
    </w:pPr>
  </w:style>
  <w:style w:type="paragraph" w:styleId="List3">
    <w:name w:val="List 3"/>
    <w:basedOn w:val="Normal"/>
    <w:uiPriority w:val="99"/>
    <w:unhideWhenUsed/>
    <w:rsid w:val="00326F90"/>
    <w:pPr>
      <w:ind w:left="1080" w:hanging="360"/>
      <w:contextualSpacing/>
    </w:pPr>
  </w:style>
  <w:style w:type="paragraph" w:styleId="ListBullet">
    <w:name w:val="List Bullet"/>
    <w:basedOn w:val="Normal"/>
    <w:uiPriority w:val="99"/>
    <w:unhideWhenUsed/>
    <w:rsid w:val="00326F90"/>
    <w:pPr>
      <w:numPr>
        <w:numId w:val="1"/>
      </w:numPr>
      <w:contextualSpacing/>
    </w:pPr>
  </w:style>
  <w:style w:type="paragraph" w:styleId="ListBullet2">
    <w:name w:val="List Bullet 2"/>
    <w:basedOn w:val="Normal"/>
    <w:uiPriority w:val="99"/>
    <w:unhideWhenUsed/>
    <w:rsid w:val="00326F90"/>
    <w:pPr>
      <w:numPr>
        <w:numId w:val="2"/>
      </w:numPr>
      <w:contextualSpacing/>
    </w:pPr>
  </w:style>
  <w:style w:type="paragraph" w:styleId="ListBullet3">
    <w:name w:val="List Bullet 3"/>
    <w:basedOn w:val="Normal"/>
    <w:uiPriority w:val="99"/>
    <w:unhideWhenUsed/>
    <w:rsid w:val="00326F90"/>
    <w:pPr>
      <w:numPr>
        <w:numId w:val="3"/>
      </w:numPr>
      <w:contextualSpacing/>
    </w:pPr>
  </w:style>
  <w:style w:type="paragraph" w:styleId="ListNumber">
    <w:name w:val="List Number"/>
    <w:basedOn w:val="Normal"/>
    <w:uiPriority w:val="99"/>
    <w:unhideWhenUsed/>
    <w:rsid w:val="00326F90"/>
    <w:pPr>
      <w:numPr>
        <w:numId w:val="5"/>
      </w:numPr>
      <w:contextualSpacing/>
    </w:pPr>
  </w:style>
  <w:style w:type="paragraph" w:styleId="ListNumber2">
    <w:name w:val="List Number 2"/>
    <w:basedOn w:val="Normal"/>
    <w:uiPriority w:val="99"/>
    <w:unhideWhenUsed/>
    <w:rsid w:val="0029639D"/>
    <w:pPr>
      <w:numPr>
        <w:numId w:val="6"/>
      </w:numPr>
      <w:contextualSpacing/>
    </w:pPr>
  </w:style>
  <w:style w:type="paragraph" w:styleId="ListNumber3">
    <w:name w:val="List Number 3"/>
    <w:basedOn w:val="Normal"/>
    <w:uiPriority w:val="99"/>
    <w:unhideWhenUsed/>
    <w:rsid w:val="0029639D"/>
    <w:pPr>
      <w:numPr>
        <w:numId w:val="7"/>
      </w:numPr>
      <w:contextualSpacing/>
    </w:pPr>
  </w:style>
  <w:style w:type="paragraph" w:styleId="ListContinue">
    <w:name w:val="List Continue"/>
    <w:basedOn w:val="Normal"/>
    <w:uiPriority w:val="99"/>
    <w:unhideWhenUsed/>
    <w:rsid w:val="0029639D"/>
    <w:pPr>
      <w:spacing w:after="120"/>
      <w:ind w:left="360"/>
      <w:contextualSpacing/>
    </w:pPr>
  </w:style>
  <w:style w:type="paragraph" w:styleId="ListContinue2">
    <w:name w:val="List Continue 2"/>
    <w:basedOn w:val="Normal"/>
    <w:uiPriority w:val="99"/>
    <w:unhideWhenUsed/>
    <w:rsid w:val="0029639D"/>
    <w:pPr>
      <w:spacing w:after="120"/>
      <w:ind w:left="720"/>
      <w:contextualSpacing/>
    </w:pPr>
  </w:style>
  <w:style w:type="paragraph" w:styleId="ListContinue3">
    <w:name w:val="List Continue 3"/>
    <w:basedOn w:val="Normal"/>
    <w:uiPriority w:val="99"/>
    <w:unhideWhenUsed/>
    <w:rsid w:val="0029639D"/>
    <w:pPr>
      <w:spacing w:after="120"/>
      <w:ind w:left="1080"/>
      <w:contextualSpacing/>
    </w:pPr>
  </w:style>
  <w:style w:type="paragraph" w:styleId="MacroText">
    <w:name w:val="macro"/>
    <w:link w:val="MacroTextChar"/>
    <w:uiPriority w:val="99"/>
    <w:unhideWhenUsed/>
    <w:rsid w:val="0029639D"/>
    <w:pPr>
      <w:tabs>
        <w:tab w:val="left" w:pos="576"/>
        <w:tab w:val="left" w:pos="1152"/>
        <w:tab w:val="left" w:pos="1728"/>
        <w:tab w:val="left" w:pos="2304"/>
        <w:tab w:val="left" w:pos="2880"/>
        <w:tab w:val="left" w:pos="3456"/>
        <w:tab w:val="left" w:pos="4032"/>
      </w:tabs>
    </w:pPr>
    <w:rPr>
      <w:rFonts w:ascii="Courier" w:hAnsi="Courier"/>
      <w:sz w:val="20"/>
      <w:szCs w:val="20"/>
    </w:rPr>
  </w:style>
  <w:style w:type="character" w:customStyle="1" w:styleId="MacroTextChar">
    <w:name w:val="Macro Text Char"/>
    <w:basedOn w:val="DefaultParagraphFont"/>
    <w:link w:val="MacroText"/>
    <w:uiPriority w:val="99"/>
    <w:rsid w:val="0029639D"/>
    <w:rPr>
      <w:rFonts w:ascii="Courier" w:hAnsi="Courier"/>
      <w:sz w:val="20"/>
      <w:szCs w:val="20"/>
    </w:rPr>
  </w:style>
  <w:style w:type="paragraph" w:styleId="Quote">
    <w:name w:val="Quote"/>
    <w:basedOn w:val="Normal"/>
    <w:next w:val="Normal"/>
    <w:link w:val="QuoteChar"/>
    <w:uiPriority w:val="29"/>
    <w:qFormat/>
    <w:rsid w:val="00FC693F"/>
    <w:rPr>
      <w:i/>
      <w:iCs/>
      <w:color w:val="000000" w:themeColor="text1"/>
    </w:rPr>
  </w:style>
  <w:style w:type="character" w:customStyle="1" w:styleId="QuoteChar">
    <w:name w:val="Quote Char"/>
    <w:basedOn w:val="DefaultParagraphFont"/>
    <w:link w:val="Quote"/>
    <w:uiPriority w:val="29"/>
    <w:rsid w:val="00FC693F"/>
    <w:rPr>
      <w:i/>
      <w:iCs/>
      <w:color w:val="000000" w:themeColor="text1"/>
    </w:rPr>
  </w:style>
  <w:style w:type="character" w:customStyle="1" w:styleId="Heading4Char">
    <w:name w:val="Heading 4 Char"/>
    <w:basedOn w:val="DefaultParagraphFont"/>
    <w:link w:val="Heading4"/>
    <w:uiPriority w:val="9"/>
    <w:semiHidden/>
    <w:rsid w:val="00FC693F"/>
    <w:rPr>
      <w:rFonts w:asciiTheme="majorHAnsi" w:eastAsiaTheme="majorEastAsia" w:hAnsiTheme="majorHAnsi" w:cstheme="majorBidi"/>
      <w:b/>
      <w:bCs/>
      <w:i/>
      <w:iCs/>
      <w:color w:val="4F81BD" w:themeColor="accent1"/>
    </w:rPr>
  </w:style>
  <w:style w:type="character" w:customStyle="1" w:styleId="Heading5Char">
    <w:name w:val="Heading 5 Char"/>
    <w:basedOn w:val="DefaultParagraphFont"/>
    <w:link w:val="Heading5"/>
    <w:uiPriority w:val="9"/>
    <w:semiHidden/>
    <w:rsid w:val="00FC693F"/>
    <w:rPr>
      <w:rFonts w:asciiTheme="majorHAnsi" w:eastAsiaTheme="majorEastAsia" w:hAnsiTheme="majorHAnsi" w:cstheme="majorBidi"/>
      <w:color w:val="243F60" w:themeColor="accent1" w:themeShade="7F"/>
    </w:rPr>
  </w:style>
  <w:style w:type="character" w:customStyle="1" w:styleId="Heading6Char">
    <w:name w:val="Heading 6 Char"/>
    <w:basedOn w:val="DefaultParagraphFont"/>
    <w:link w:val="Heading6"/>
    <w:uiPriority w:val="9"/>
    <w:semiHidden/>
    <w:rsid w:val="00FC693F"/>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semiHidden/>
    <w:rsid w:val="00FC693F"/>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semiHidden/>
    <w:rsid w:val="00FC693F"/>
    <w:rPr>
      <w:rFonts w:asciiTheme="majorHAnsi" w:eastAsiaTheme="majorEastAsia" w:hAnsiTheme="majorHAnsi" w:cstheme="majorBidi"/>
      <w:color w:val="4F81BD" w:themeColor="accent1"/>
      <w:sz w:val="20"/>
      <w:szCs w:val="20"/>
    </w:rPr>
  </w:style>
  <w:style w:type="character" w:customStyle="1" w:styleId="Heading9Char">
    <w:name w:val="Heading 9 Char"/>
    <w:basedOn w:val="DefaultParagraphFont"/>
    <w:link w:val="Heading9"/>
    <w:uiPriority w:val="9"/>
    <w:semiHidden/>
    <w:rsid w:val="00FC693F"/>
    <w:rPr>
      <w:rFonts w:asciiTheme="majorHAnsi" w:eastAsiaTheme="majorEastAsia" w:hAnsiTheme="majorHAnsi" w:cstheme="majorBidi"/>
      <w:i/>
      <w:iCs/>
      <w:color w:val="404040" w:themeColor="text1" w:themeTint="BF"/>
      <w:sz w:val="20"/>
      <w:szCs w:val="20"/>
    </w:rPr>
  </w:style>
  <w:style w:type="paragraph" w:styleId="Caption">
    <w:name w:val="caption"/>
    <w:basedOn w:val="Normal"/>
    <w:next w:val="Normal"/>
    <w:uiPriority w:val="35"/>
    <w:semiHidden/>
    <w:unhideWhenUsed/>
    <w:qFormat/>
    <w:rsid w:val="00FC693F"/>
    <w:pPr>
      <w:spacing w:line="240" w:lineRule="auto"/>
    </w:pPr>
    <w:rPr>
      <w:b/>
      <w:bCs/>
      <w:color w:val="4F81BD" w:themeColor="accent1"/>
      <w:sz w:val="18"/>
      <w:szCs w:val="18"/>
    </w:rPr>
  </w:style>
  <w:style w:type="character" w:styleId="Strong">
    <w:name w:val="Strong"/>
    <w:basedOn w:val="DefaultParagraphFont"/>
    <w:uiPriority w:val="22"/>
    <w:qFormat/>
    <w:rsid w:val="00FC693F"/>
    <w:rPr>
      <w:b/>
      <w:bCs/>
    </w:rPr>
  </w:style>
  <w:style w:type="character" w:styleId="Emphasis">
    <w:name w:val="Emphasis"/>
    <w:basedOn w:val="DefaultParagraphFont"/>
    <w:uiPriority w:val="20"/>
    <w:qFormat/>
    <w:rsid w:val="00FC693F"/>
    <w:rPr>
      <w:i/>
      <w:iCs/>
    </w:rPr>
  </w:style>
  <w:style w:type="paragraph" w:styleId="IntenseQuote">
    <w:name w:val="Intense Quote"/>
    <w:basedOn w:val="Normal"/>
    <w:next w:val="Normal"/>
    <w:link w:val="IntenseQuoteChar"/>
    <w:uiPriority w:val="30"/>
    <w:qFormat/>
    <w:rsid w:val="00FC693F"/>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FC693F"/>
    <w:rPr>
      <w:b/>
      <w:bCs/>
      <w:i/>
      <w:iCs/>
      <w:color w:val="4F81BD" w:themeColor="accent1"/>
    </w:rPr>
  </w:style>
  <w:style w:type="character" w:styleId="SubtleEmphasis">
    <w:name w:val="Subtle Emphasis"/>
    <w:basedOn w:val="DefaultParagraphFont"/>
    <w:uiPriority w:val="19"/>
    <w:qFormat/>
    <w:rsid w:val="00FC693F"/>
    <w:rPr>
      <w:i/>
      <w:iCs/>
      <w:color w:val="808080" w:themeColor="text1" w:themeTint="7F"/>
    </w:rPr>
  </w:style>
  <w:style w:type="character" w:styleId="IntenseEmphasis">
    <w:name w:val="Intense Emphasis"/>
    <w:basedOn w:val="DefaultParagraphFont"/>
    <w:uiPriority w:val="21"/>
    <w:qFormat/>
    <w:rsid w:val="00FC693F"/>
    <w:rPr>
      <w:b/>
      <w:bCs/>
      <w:i/>
      <w:iCs/>
      <w:color w:val="4F81BD" w:themeColor="accent1"/>
    </w:rPr>
  </w:style>
  <w:style w:type="character" w:styleId="SubtleReference">
    <w:name w:val="Subtle Reference"/>
    <w:basedOn w:val="DefaultParagraphFont"/>
    <w:uiPriority w:val="31"/>
    <w:qFormat/>
    <w:rsid w:val="00FC693F"/>
    <w:rPr>
      <w:smallCaps/>
      <w:color w:val="C0504D" w:themeColor="accent2"/>
      <w:u w:val="single"/>
    </w:rPr>
  </w:style>
  <w:style w:type="character" w:styleId="IntenseReference">
    <w:name w:val="Intense Reference"/>
    <w:basedOn w:val="DefaultParagraphFont"/>
    <w:uiPriority w:val="32"/>
    <w:qFormat/>
    <w:rsid w:val="00FC693F"/>
    <w:rPr>
      <w:b/>
      <w:bCs/>
      <w:smallCaps/>
      <w:color w:val="C0504D" w:themeColor="accent2"/>
      <w:spacing w:val="5"/>
      <w:u w:val="single"/>
    </w:rPr>
  </w:style>
  <w:style w:type="character" w:styleId="BookTitle">
    <w:name w:val="Book Title"/>
    <w:basedOn w:val="DefaultParagraphFont"/>
    <w:uiPriority w:val="33"/>
    <w:qFormat/>
    <w:rsid w:val="00FC693F"/>
    <w:rPr>
      <w:b/>
      <w:bCs/>
      <w:smallCaps/>
      <w:spacing w:val="5"/>
    </w:rPr>
  </w:style>
  <w:style w:type="paragraph" w:styleId="TOCHeading">
    <w:name w:val="TOC Heading"/>
    <w:basedOn w:val="Heading1"/>
    <w:next w:val="Normal"/>
    <w:uiPriority w:val="39"/>
    <w:semiHidden/>
    <w:unhideWhenUsed/>
    <w:qFormat/>
    <w:rsid w:val="00FC693F"/>
    <w:pPr>
      <w:outlineLvl w:val="9"/>
    </w:pPr>
  </w:style>
  <w:style w:type="table" w:styleId="TableGrid">
    <w:name w:val="Table Grid"/>
    <w:basedOn w:val="TableNormal"/>
    <w:uiPriority w:val="59"/>
    <w:rsid w:val="00FC693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
    <w:name w:val="Light Shading"/>
    <w:basedOn w:val="TableNormal"/>
    <w:uiPriority w:val="60"/>
    <w:rsid w:val="00FC693F"/>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FC693F"/>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FC693F"/>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FC693F"/>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rsid w:val="00FC693F"/>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FC693F"/>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FC693F"/>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ightList">
    <w:name w:val="Light List"/>
    <w:basedOn w:val="TableNormal"/>
    <w:uiPriority w:val="61"/>
    <w:rsid w:val="00FC693F"/>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FC693F"/>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rsid w:val="00CB0664"/>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rsid w:val="00CB0664"/>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rsid w:val="00CB0664"/>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CB0664"/>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CB0664"/>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Grid">
    <w:name w:val="Light Grid"/>
    <w:basedOn w:val="TableNormal"/>
    <w:uiPriority w:val="62"/>
    <w:rsid w:val="00CB0664"/>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CB0664"/>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rsid w:val="00CB0664"/>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rsid w:val="00CB0664"/>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rsid w:val="00CB0664"/>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rsid w:val="00CB0664"/>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rsid w:val="00CB0664"/>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MediumShading1">
    <w:name w:val="Medium Shading 1"/>
    <w:basedOn w:val="TableNormal"/>
    <w:uiPriority w:val="63"/>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CB0664"/>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CB0664"/>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rsid w:val="00CB0664"/>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rsid w:val="00CB0664"/>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rsid w:val="00CB0664"/>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rsid w:val="00CB0664"/>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rsid w:val="00CB0664"/>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1">
    <w:name w:val="Medium Grid 1"/>
    <w:basedOn w:val="TableNormal"/>
    <w:uiPriority w:val="67"/>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DarkList">
    <w:name w:val="Dark List"/>
    <w:basedOn w:val="TableNormal"/>
    <w:uiPriority w:val="70"/>
    <w:rsid w:val="00CB0664"/>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CB0664"/>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rsid w:val="00CB0664"/>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rsid w:val="00CB0664"/>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rsid w:val="00CB0664"/>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rsid w:val="00CB0664"/>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rsid w:val="00CB0664"/>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table" w:styleId="ColorfulShading">
    <w:name w:val="Colorful Shading"/>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CB0664"/>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rsid w:val="00CB0664"/>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CB0664"/>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CB0664"/>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CB0664"/>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CB0664"/>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rsid w:val="00CB0664"/>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rsid w:val="00CB0664"/>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rsid w:val="00CB0664"/>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CB0664"/>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rsid w:val="00CB0664"/>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Grid">
    <w:name w:val="Colorful Grid"/>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NormalWeb">
    <w:name w:val="Normal (Web)"/>
    <w:basedOn w:val="Normal"/>
    <w:uiPriority w:val="99"/>
    <w:semiHidden/>
    <w:unhideWhenUsed/>
    <w:rsid w:val="000B7AFE"/>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Revision">
    <w:name w:val="Revision"/>
    <w:hidden/>
    <w:uiPriority w:val="99"/>
    <w:semiHidden/>
    <w:rsid w:val="00936EE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395658119">
      <w:bodyDiv w:val="1"/>
      <w:marLeft w:val="0"/>
      <w:marRight w:val="0"/>
      <w:marTop w:val="0"/>
      <w:marBottom w:val="0"/>
      <w:divBdr>
        <w:top w:val="none" w:sz="0" w:space="0" w:color="auto"/>
        <w:left w:val="none" w:sz="0" w:space="0" w:color="auto"/>
        <w:bottom w:val="none" w:sz="0" w:space="0" w:color="auto"/>
        <w:right w:val="none" w:sz="0" w:space="0" w:color="auto"/>
      </w:divBdr>
    </w:div>
    <w:div w:id="1458572354">
      <w:bodyDiv w:val="1"/>
      <w:marLeft w:val="0"/>
      <w:marRight w:val="0"/>
      <w:marTop w:val="0"/>
      <w:marBottom w:val="0"/>
      <w:divBdr>
        <w:top w:val="none" w:sz="0" w:space="0" w:color="auto"/>
        <w:left w:val="none" w:sz="0" w:space="0" w:color="auto"/>
        <w:bottom w:val="none" w:sz="0" w:space="0" w:color="auto"/>
        <w:right w:val="none" w:sz="0" w:space="0" w:color="auto"/>
      </w:divBdr>
      <w:divsChild>
        <w:div w:id="873347258">
          <w:marLeft w:val="0"/>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image" Target="media/image2.jpg"/><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styles" Target="styles.xml"/><Relationship Id="rId21" Type="http://schemas.openxmlformats.org/officeDocument/2006/relationships/customXml" Target="../customXml/item1.xml"/><Relationship Id="rId7" Type="http://schemas.openxmlformats.org/officeDocument/2006/relationships/endnotes" Target="endnotes.xml"/><Relationship Id="rId12" Type="http://schemas.openxmlformats.org/officeDocument/2006/relationships/image" Target="media/image6.jpg"/><Relationship Id="rId17" Type="http://schemas.openxmlformats.org/officeDocument/2006/relationships/header" Target="header3.xml"/><Relationship Id="rId2" Type="http://schemas.openxmlformats.org/officeDocument/2006/relationships/numbering" Target="numbering.xml"/><Relationship Id="rId16" Type="http://schemas.openxmlformats.org/officeDocument/2006/relationships/footer" Target="footer2.xml"/><Relationship Id="rId20" Type="http://schemas.openxmlformats.org/officeDocument/2006/relationships/theme" Target="theme/theme1.xml"/><Relationship Id="rId6" Type="http://schemas.openxmlformats.org/officeDocument/2006/relationships/footnotes" Target="footnotes.xml"/><Relationship Id="rId11" Type="http://schemas.openxmlformats.org/officeDocument/2006/relationships/image" Target="media/image5.jpg"/><Relationship Id="rId24"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footer" Target="footer1.xml"/><Relationship Id="rId23" Type="http://schemas.openxmlformats.org/officeDocument/2006/relationships/customXml" Target="../customXml/item3.xml"/><Relationship Id="rId10" Type="http://schemas.openxmlformats.org/officeDocument/2006/relationships/image" Target="media/image4.jpg"/><Relationship Id="rId19"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image" Target="media/image3.jpg"/><Relationship Id="rId14" Type="http://schemas.openxmlformats.org/officeDocument/2006/relationships/header" Target="header2.xml"/><Relationship Id="rId22" Type="http://schemas.openxmlformats.org/officeDocument/2006/relationships/customXml" Target="../customXml/item2.xml"/></Relationships>
</file>

<file path=word/_rels/header2.xml.rels><?xml version="1.0" encoding="UTF-8" standalone="yes"?>
<Relationships xmlns="http://schemas.openxmlformats.org/package/2006/relationships"><Relationship Id="rId1" Type="http://schemas.openxmlformats.org/officeDocument/2006/relationships/image" Target="media/image7.png"/></Relationships>
</file>

<file path=word/_rels/header3.xml.rels><?xml version="1.0" encoding="UTF-8" standalone="yes"?>
<Relationships xmlns="http://schemas.openxmlformats.org/package/2006/relationships"><Relationship Id="rId1" Type="http://schemas.openxmlformats.org/officeDocument/2006/relationships/image" Target="media/image7.png"/></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9A20C32A3A8BD84BAB55EF874378F5AC" ma:contentTypeVersion="4" ma:contentTypeDescription="Defines the documents for Document Manager V2" ma:contentTypeScope="" ma:versionID="5f81c7e1b89e1bddd23406bcf7ba5f8b">
  <xsd:schema xmlns:xsd="http://www.w3.org/2001/XMLSchema" xmlns:xs="http://www.w3.org/2001/XMLSchema" xmlns:p="http://schemas.microsoft.com/office/2006/metadata/properties" xmlns:ns2="9a374663-1dfe-4dc2-a588-c58c3844eeda" xmlns:ns3="http://schemas.microsoft.com/sharepoint/v3/fields" xmlns:ns4="2e448c8d-2e8c-4b0b-9046-cd67a24c27db" targetNamespace="http://schemas.microsoft.com/office/2006/metadata/properties" ma:root="true" ma:fieldsID="7c111dc54813f8293a3f19657abf9893" ns2:_="" ns3:_="" ns4:_="">
    <xsd:import namespace="9a374663-1dfe-4dc2-a588-c58c3844eeda"/>
    <xsd:import namespace="http://schemas.microsoft.com/sharepoint/v3/fields"/>
    <xsd:import namespace="2e448c8d-2e8c-4b0b-9046-cd67a24c27db"/>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374663-1dfe-4dc2-a588-c58c3844eed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2e134b8f-48ae-44ea-99f5-ad3e1f81c02d}" ma:internalName="TaxCatchAll" ma:showField="CatchAllData" ma:web="9a374663-1dfe-4dc2-a588-c58c3844eeda">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2e134b8f-48ae-44ea-99f5-ad3e1f81c02d}" ma:internalName="TaxCatchAllLabel" ma:readOnly="true" ma:showField="CatchAllDataLabel" ma:web="9a374663-1dfe-4dc2-a588-c58c3844eeda">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e448c8d-2e8c-4b0b-9046-cd67a24c27db"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9a374663-1dfe-4dc2-a588-c58c3844eeda">VAQWXHKVTXAD-1275017477-3081</_dlc_DocId>
    <_dlc_DocIdUrl xmlns="9a374663-1dfe-4dc2-a588-c58c3844eeda">
      <Url>http://dm/cor/2026/_layouts/15/DocIdRedir.aspx?ID=VAQWXHKVTXAD-1275017477-3081</Url>
      <Description>VAQWXHKVTXAD-1275017477-3081</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TCD</TermName>
          <TermId xmlns="http://schemas.microsoft.com/office/infopath/2007/PartnerControls">cd9d6eb6-3f4f-424a-b2d1-57c9d450eaaf</TermId>
        </TermInfo>
      </Terms>
    </DocumentType_0>
    <Procedure xmlns="9a374663-1dfe-4dc2-a588-c58c3844eeda"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CoR</TermName>
          <TermId xmlns="http://schemas.microsoft.com/office/infopath/2007/PartnerControls">cb2d75ef-4a7d-4393-b797-49ed6298a5ea</TermId>
        </TermInfo>
      </Terms>
    </DocumentSource_0>
    <ProductionDate xmlns="9a374663-1dfe-4dc2-a588-c58c3844eeda">2026-03-19T12:00:00+00:00</ProductionDate>
    <FicheYear xmlns="9a374663-1dfe-4dc2-a588-c58c3844eeda" xsi:nil="true"/>
    <DocumentNumber xmlns="2e448c8d-2e8c-4b0b-9046-cd67a24c27db">897</DocumentNumber>
    <DossierNumber xmlns="9a374663-1dfe-4dc2-a588-c58c3844eeda"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Protected</TermName>
          <TermId xmlns="http://schemas.microsoft.com/office/infopath/2007/PartnerControls">57ddab83-4635-4615-a38a-314020a42ea1</TermId>
        </TermInfo>
      </Terms>
    </Confidentiality_0>
    <MeetingDate xmlns="9a374663-1dfe-4dc2-a588-c58c3844eeda" xsi:nil="true"/>
    <TaxCatchAll xmlns="9a374663-1dfe-4dc2-a588-c58c3844eeda">
      <Value>12</Value>
      <Value>8</Value>
      <Value>7</Value>
      <Value>4</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DocumentLanguage_0>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9a374663-1dfe-4dc2-a588-c58c3844eeda" xsi:nil="true"/>
    <DocumentYear xmlns="9a374663-1dfe-4dc2-a588-c58c3844eeda">2026</DocumentYear>
    <FicheNumber xmlns="9a374663-1dfe-4dc2-a588-c58c3844eeda">301358</FicheNumber>
    <OriginalSender xmlns="9a374663-1dfe-4dc2-a588-c58c3844eeda">
      <UserInfo>
        <DisplayName>TDriveSVCUserProd</DisplayName>
        <AccountId>1262</AccountId>
        <AccountType/>
      </UserInfo>
    </OriginalSender>
    <DocumentPart xmlns="9a374663-1dfe-4dc2-a588-c58c3844eeda">0</DocumentPart>
    <AdoptionDate xmlns="9a374663-1dfe-4dc2-a588-c58c3844eeda" xsi:nil="true"/>
    <RequestingService xmlns="9a374663-1dfe-4dc2-a588-c58c3844eeda">Renew Europe</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2e448c8d-2e8c-4b0b-9046-cd67a24c27db" xsi:nil="true"/>
    <DossierName_0 xmlns="http://schemas.microsoft.com/sharepoint/v3/fields">
      <Terms xmlns="http://schemas.microsoft.com/office/infopath/2007/PartnerControls"/>
    </DossierName_0>
    <DocumentVersion xmlns="9a374663-1dfe-4dc2-a588-c58c3844eeda">0</DocumentVersion>
  </documentManagement>
</p:properties>
</file>

<file path=customXml/itemProps1.xml><?xml version="1.0" encoding="utf-8"?>
<ds:datastoreItem xmlns:ds="http://schemas.openxmlformats.org/officeDocument/2006/customXml" ds:itemID="{EE610C53-6ABB-4AEA-83AF-0CD864E53FFF}"/>
</file>

<file path=customXml/itemProps2.xml><?xml version="1.0" encoding="utf-8"?>
<ds:datastoreItem xmlns:ds="http://schemas.openxmlformats.org/officeDocument/2006/customXml" ds:itemID="{D7B4669F-FD20-4D7E-A5CD-CBA23A01D4C5}"/>
</file>

<file path=customXml/itemProps3.xml><?xml version="1.0" encoding="utf-8"?>
<ds:datastoreItem xmlns:ds="http://schemas.openxmlformats.org/officeDocument/2006/customXml" ds:itemID="{CA6DFC37-2098-4EA2-B76E-A4F5325DE938}"/>
</file>

<file path=customXml/itemProps4.xml><?xml version="1.0" encoding="utf-8"?>
<ds:datastoreItem xmlns:ds="http://schemas.openxmlformats.org/officeDocument/2006/customXml" ds:itemID="{95397A98-53DF-4B87-9088-116FD3FDC7F2}"/>
</file>

<file path=docProps/app.xml><?xml version="1.0" encoding="utf-8"?>
<Properties xmlns="http://schemas.openxmlformats.org/officeDocument/2006/extended-properties" xmlns:vt="http://schemas.openxmlformats.org/officeDocument/2006/docPropsVTypes">
  <Template>Normal</Template>
  <TotalTime>0</TotalTime>
  <Pages>1</Pages>
  <Words>2231</Words>
  <Characters>12721</Characters>
  <Application>Microsoft Office Word</Application>
  <DocSecurity>0</DocSecurity>
  <Lines>106</Lines>
  <Paragraphs>29</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14923</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 Europe COR Guidelines for Successful Integration of Immigrants and Refugees legally in the EU </dc:title>
  <dc:subject>Consultative work, various</dc:subject>
  <dc:creator>python-docx</dc:creator>
  <cp:keywords>COR-2026-00897-00-00-TCD-TRA-EN</cp:keywords>
  <dc:description>Rapporteur: -  Original language: - EN Date of document: - 19/03/2026 Date of meeting: -  External documents: -  Administrator responsible: -  KONOWROCKA JULIA</dc:description>
  <cp:lastModifiedBy>TDriveSVCUserProd</cp:lastModifiedBy>
  <cp:revision>5</cp:revision>
  <cp:lastPrinted>2026-03-19T09:22:00Z</cp:lastPrinted>
  <dcterms:created xsi:type="dcterms:W3CDTF">2026-03-19T10:49:00Z</dcterms:created>
  <dcterms:modified xsi:type="dcterms:W3CDTF">2026-03-19T11:04:00Z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19/03/2026</vt:lpwstr>
  </property>
  <property fmtid="{D5CDD505-2E9C-101B-9397-08002B2CF9AE}" pid="4" name="Pref_Time">
    <vt:lpwstr>11:38:10</vt:lpwstr>
  </property>
  <property fmtid="{D5CDD505-2E9C-101B-9397-08002B2CF9AE}" pid="5" name="Pref_User">
    <vt:lpwstr>jhvi</vt:lpwstr>
  </property>
  <property fmtid="{D5CDD505-2E9C-101B-9397-08002B2CF9AE}" pid="6" name="Pref_FileName">
    <vt:lpwstr>COR-2026-00897-00-00-TCD-TRA-EN-CRR.docx</vt:lpwstr>
  </property>
  <property fmtid="{D5CDD505-2E9C-101B-9397-08002B2CF9AE}" pid="7" name="ContentTypeId">
    <vt:lpwstr>0x010100EA97B91038054C99906057A708A1480A009A20C32A3A8BD84BAB55EF874378F5AC</vt:lpwstr>
  </property>
  <property fmtid="{D5CDD505-2E9C-101B-9397-08002B2CF9AE}" pid="8" name="_dlc_DocIdItemGuid">
    <vt:lpwstr>9ae9a4e1-9a27-41da-9d26-5d44b19c7de3</vt:lpwstr>
  </property>
  <property fmtid="{D5CDD505-2E9C-101B-9397-08002B2CF9AE}" pid="9" name="AvailableTranslations">
    <vt:lpwstr>4;#EN|f2175f21-25d7-44a3-96da-d6a61b075e1b</vt:lpwstr>
  </property>
  <property fmtid="{D5CDD505-2E9C-101B-9397-08002B2CF9AE}" pid="10" name="DocumentType_0">
    <vt:lpwstr>TCD|cd9d6eb6-3f4f-424a-b2d1-57c9d450eaaf</vt:lpwstr>
  </property>
  <property fmtid="{D5CDD505-2E9C-101B-9397-08002B2CF9AE}" pid="11" name="DossierName_0">
    <vt:lpwstr/>
  </property>
  <property fmtid="{D5CDD505-2E9C-101B-9397-08002B2CF9AE}" pid="12" name="DocumentSource_0">
    <vt:lpwstr>CoR|cb2d75ef-4a7d-4393-b797-49ed6298a5ea</vt:lpwstr>
  </property>
  <property fmtid="{D5CDD505-2E9C-101B-9397-08002B2CF9AE}" pid="13" name="DocumentNumber">
    <vt:i4>897</vt:i4>
  </property>
  <property fmtid="{D5CDD505-2E9C-101B-9397-08002B2CF9AE}" pid="14" name="FicheYear">
    <vt:i4>2026</vt:i4>
  </property>
  <property fmtid="{D5CDD505-2E9C-101B-9397-08002B2CF9AE}" pid="15" name="DocumentVersion">
    <vt:i4>0</vt:i4>
  </property>
  <property fmtid="{D5CDD505-2E9C-101B-9397-08002B2CF9AE}" pid="16" name="DocumentStatus">
    <vt:lpwstr>8;#TRA|150d2a88-1431-44e6-a8ca-0bb753ab8672</vt:lpwstr>
  </property>
  <property fmtid="{D5CDD505-2E9C-101B-9397-08002B2CF9AE}" pid="17" name="DocumentPart">
    <vt:i4>0</vt:i4>
  </property>
  <property fmtid="{D5CDD505-2E9C-101B-9397-08002B2CF9AE}" pid="18" name="DossierName">
    <vt:lpwstr/>
  </property>
  <property fmtid="{D5CDD505-2E9C-101B-9397-08002B2CF9AE}" pid="19" name="DocumentSource">
    <vt:lpwstr>1;#CoR|cb2d75ef-4a7d-4393-b797-49ed6298a5ea</vt:lpwstr>
  </property>
  <property fmtid="{D5CDD505-2E9C-101B-9397-08002B2CF9AE}" pid="21" name="DocumentType">
    <vt:lpwstr>3;#TCD|cd9d6eb6-3f4f-424a-b2d1-57c9d450eaaf</vt:lpwstr>
  </property>
  <property fmtid="{D5CDD505-2E9C-101B-9397-08002B2CF9AE}" pid="22" name="RequestingService">
    <vt:lpwstr>Renew Europe</vt:lpwstr>
  </property>
  <property fmtid="{D5CDD505-2E9C-101B-9397-08002B2CF9AE}" pid="23" name="Confidentiality">
    <vt:lpwstr>12;#Protected|57ddab83-4635-4615-a38a-314020a42ea1</vt:lpwstr>
  </property>
  <property fmtid="{D5CDD505-2E9C-101B-9397-08002B2CF9AE}" pid="24" name="MeetingName_0">
    <vt:lpwstr/>
  </property>
  <property fmtid="{D5CDD505-2E9C-101B-9397-08002B2CF9AE}" pid="25" name="Confidentiality_0">
    <vt:lpwstr>Protected|57ddab83-4635-4615-a38a-314020a42ea1</vt:lpwstr>
  </property>
  <property fmtid="{D5CDD505-2E9C-101B-9397-08002B2CF9AE}" pid="26" name="OriginalLanguage">
    <vt:lpwstr>4;#EN|f2175f21-25d7-44a3-96da-d6a61b075e1b</vt:lpwstr>
  </property>
  <property fmtid="{D5CDD505-2E9C-101B-9397-08002B2CF9AE}" pid="27" name="MeetingName">
    <vt:lpwstr/>
  </property>
  <property fmtid="{D5CDD505-2E9C-101B-9397-08002B2CF9AE}" pid="29" name="AvailableTranslations_0">
    <vt:lpwstr/>
  </property>
  <property fmtid="{D5CDD505-2E9C-101B-9397-08002B2CF9AE}" pid="30" name="DocumentStatus_0">
    <vt:lpwstr>TRA|150d2a88-1431-44e6-a8ca-0bb753ab8672</vt:lpwstr>
  </property>
  <property fmtid="{D5CDD505-2E9C-101B-9397-08002B2CF9AE}" pid="31" name="OriginalLanguage_0">
    <vt:lpwstr>EN|f2175f21-25d7-44a3-96da-d6a61b075e1b</vt:lpwstr>
  </property>
  <property fmtid="{D5CDD505-2E9C-101B-9397-08002B2CF9AE}" pid="32" name="TaxCatchAll">
    <vt:lpwstr>12;#Protected|57ddab83-4635-4615-a38a-314020a42ea1;#8;#TRA|150d2a88-1431-44e6-a8ca-0bb753ab8672;#7;#Final|ea5e6674-7b27-4bac-b091-73adbb394efe;#4;#EN|f2175f21-25d7-44a3-96da-d6a61b075e1b;#3;#TCD|cd9d6eb6-3f4f-424a-b2d1-57c9d450eaaf;#1;#CoR|cb2d75ef-4a7d-4393-b797-49ed6298a5ea</vt:lpwstr>
  </property>
  <property fmtid="{D5CDD505-2E9C-101B-9397-08002B2CF9AE}" pid="33" name="VersionStatus_0">
    <vt:lpwstr>Final|ea5e6674-7b27-4bac-b091-73adbb394efe</vt:lpwstr>
  </property>
  <property fmtid="{D5CDD505-2E9C-101B-9397-08002B2CF9AE}" pid="34" name="VersionStatus">
    <vt:lpwstr>7;#Final|ea5e6674-7b27-4bac-b091-73adbb394efe</vt:lpwstr>
  </property>
  <property fmtid="{D5CDD505-2E9C-101B-9397-08002B2CF9AE}" pid="35" name="DocumentYear">
    <vt:i4>2026</vt:i4>
  </property>
  <property fmtid="{D5CDD505-2E9C-101B-9397-08002B2CF9AE}" pid="36" name="FicheNumber">
    <vt:i4>3164</vt:i4>
  </property>
  <property fmtid="{D5CDD505-2E9C-101B-9397-08002B2CF9AE}" pid="37" name="DocumentLanguage">
    <vt:lpwstr>4;#EN|f2175f21-25d7-44a3-96da-d6a61b075e1b</vt:lpwstr>
  </property>
  <property fmtid="{D5CDD505-2E9C-101B-9397-08002B2CF9AE}" pid="38" name="_docset_NoMedatataSyncRequired">
    <vt:lpwstr>False</vt:lpwstr>
  </property>
</Properties>
</file>