
<file path=[Content_Types].xml><?xml version="1.0" encoding="utf-8"?>
<Types xmlns="http://schemas.openxmlformats.org/package/2006/content-types">
  <Default Extension="rels" ContentType="application/vnd.openxmlformats-package.relationships+xml"/>
  <Default Extension="xml" ContentType="application/xml"/>
  <Default Extension="gif" ContentType="image/gif"/>
  <Default Extension="jpg" ContentType="image/jpeg"/>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04D7F76" w14:textId="1934F6F9" w:rsidR="00803583" w:rsidRPr="0092141D" w:rsidRDefault="00E253A2" w:rsidP="000227D1">
      <w:pPr>
        <w:jc w:val="center"/>
        <w:rPr>
          <w:rFonts w:ascii="Gill Sans Std ExtraBold" w:hAnsi="Gill Sans Std ExtraBold" w:cstheme="majorHAnsi"/>
          <w:b/>
          <w:color w:val="FFFFFF" w:themeColor="background1"/>
          <w:sz w:val="44"/>
          <w:szCs w:val="44"/>
        </w:rPr>
      </w:pPr>
      <w:r w:rsidRPr="0092141D">
        <w:rPr>
          <w:rFonts w:ascii="Gill Sans Std ExtraBold" w:hAnsi="Gill Sans Std ExtraBold"/>
          <w:b/>
          <w:sz w:val="44"/>
        </w:rPr>
        <w:t>Κατευθυντήριες γραμμές</w:t>
      </w:r>
      <w:r w:rsidRPr="0092141D">
        <w:rPr>
          <w:rFonts w:ascii="Gill Sans Std ExtraBold" w:hAnsi="Gill Sans Std ExtraBold"/>
          <w:b/>
          <w:sz w:val="44"/>
        </w:rPr>
        <w:br/>
        <w:t xml:space="preserve">για την </w:t>
      </w:r>
      <w:r w:rsidRPr="0092141D">
        <w:rPr>
          <w:rFonts w:ascii="Gill Sans Std ExtraBold" w:hAnsi="Gill Sans Std ExtraBold"/>
          <w:b/>
          <w:color w:val="FFFFFF" w:themeColor="background1"/>
          <w:sz w:val="44"/>
          <w:highlight w:val="black"/>
        </w:rPr>
        <w:t>επιτυχή ένταξη</w:t>
      </w:r>
    </w:p>
    <w:p w14:paraId="08381A85" w14:textId="1FF36CCD" w:rsidR="00CD2D39" w:rsidRPr="0092141D" w:rsidRDefault="00E253A2">
      <w:pPr>
        <w:jc w:val="center"/>
        <w:rPr>
          <w:rFonts w:asciiTheme="majorHAnsi" w:hAnsiTheme="majorHAnsi" w:cstheme="majorHAnsi"/>
          <w:b/>
          <w:sz w:val="48"/>
          <w:szCs w:val="48"/>
          <w:u w:val="single"/>
        </w:rPr>
      </w:pPr>
      <w:r w:rsidRPr="0092141D">
        <w:rPr>
          <w:rFonts w:ascii="Gill Sans Std ExtraBold" w:hAnsi="Gill Sans Std ExtraBold"/>
          <w:b/>
          <w:sz w:val="44"/>
          <w:u w:val="single"/>
        </w:rPr>
        <w:t>των νομίμως διαμενόντων στην ΕΕ</w:t>
      </w:r>
      <w:r w:rsidRPr="0092141D">
        <w:rPr>
          <w:rFonts w:ascii="Gill Sans Std ExtraBold" w:hAnsi="Gill Sans Std ExtraBold"/>
          <w:b/>
          <w:sz w:val="44"/>
        </w:rPr>
        <w:br/>
        <w:t>μεταναστών και προσφύγων</w:t>
      </w:r>
      <w:r w:rsidRPr="0092141D">
        <w:rPr>
          <w:rFonts w:ascii="Gill Sans Std ExtraBold" w:hAnsi="Gill Sans Std ExtraBold"/>
          <w:b/>
          <w:sz w:val="44"/>
          <w:u w:val="single"/>
        </w:rPr>
        <w:t xml:space="preserve"> </w:t>
      </w:r>
    </w:p>
    <w:p w14:paraId="4E81C618" w14:textId="3A37F3E9" w:rsidR="00CD2D39" w:rsidRPr="0092141D" w:rsidRDefault="00CD2D39">
      <w:pPr>
        <w:jc w:val="center"/>
        <w:rPr>
          <w:rFonts w:asciiTheme="majorHAnsi" w:hAnsiTheme="majorHAnsi" w:cstheme="majorHAnsi"/>
          <w:b/>
          <w:sz w:val="40"/>
          <w:szCs w:val="40"/>
          <w:u w:val="single"/>
        </w:rPr>
      </w:pPr>
    </w:p>
    <w:p w14:paraId="4B029ABC" w14:textId="6B42C7F5" w:rsidR="00CD2D39" w:rsidRPr="0092141D" w:rsidRDefault="00E253A2" w:rsidP="009F38F7">
      <w:pPr>
        <w:spacing w:line="240" w:lineRule="auto"/>
        <w:jc w:val="center"/>
        <w:rPr>
          <w:rFonts w:asciiTheme="majorHAnsi" w:hAnsiTheme="majorHAnsi" w:cstheme="majorHAnsi"/>
          <w:b/>
          <w:sz w:val="40"/>
          <w:szCs w:val="40"/>
        </w:rPr>
      </w:pPr>
      <w:r w:rsidRPr="0092141D">
        <w:rPr>
          <w:rFonts w:asciiTheme="majorHAnsi" w:hAnsiTheme="majorHAnsi"/>
          <w:b/>
          <w:sz w:val="40"/>
        </w:rPr>
        <w:t xml:space="preserve">Πολιτική ομάδα Renew Europe στην ΕτΠ </w:t>
      </w:r>
    </w:p>
    <w:p w14:paraId="5D3752D4" w14:textId="65C4024E" w:rsidR="00FA2AEB" w:rsidRPr="0092141D" w:rsidRDefault="00E253A2" w:rsidP="009F38F7">
      <w:pPr>
        <w:spacing w:line="240" w:lineRule="auto"/>
        <w:jc w:val="center"/>
        <w:rPr>
          <w:rFonts w:asciiTheme="majorHAnsi" w:hAnsiTheme="majorHAnsi" w:cstheme="majorHAnsi"/>
          <w:sz w:val="40"/>
          <w:szCs w:val="40"/>
          <w:u w:val="single"/>
        </w:rPr>
      </w:pPr>
      <w:r w:rsidRPr="0092141D">
        <w:rPr>
          <w:rFonts w:asciiTheme="majorHAnsi" w:hAnsiTheme="majorHAnsi"/>
          <w:b/>
          <w:sz w:val="40"/>
        </w:rPr>
        <w:t>Μάρτιος 2026</w:t>
      </w:r>
    </w:p>
    <w:p w14:paraId="490242BE" w14:textId="24C6D767" w:rsidR="00CD2D39" w:rsidRPr="0092141D" w:rsidRDefault="0005582C">
      <w:pPr>
        <w:rPr>
          <w:rFonts w:asciiTheme="majorHAnsi" w:hAnsiTheme="majorHAnsi" w:cstheme="majorHAnsi"/>
          <w:sz w:val="16"/>
          <w:szCs w:val="16"/>
        </w:rPr>
      </w:pPr>
      <w:r w:rsidRPr="0092141D">
        <w:rPr>
          <w:rFonts w:asciiTheme="majorHAnsi" w:hAnsiTheme="majorHAnsi"/>
          <w:b/>
          <w:sz w:val="20"/>
          <w:u w:val="single"/>
        </w:rPr>
        <mc:AlternateContent>
          <mc:Choice Requires="wps">
            <w:drawing>
              <wp:anchor distT="0" distB="0" distL="114300" distR="114300" simplePos="0" relativeHeight="251663360" behindDoc="1" locked="0" layoutInCell="0" allowOverlap="1" wp14:anchorId="4FF55D6C" wp14:editId="57BE45C1">
                <wp:simplePos x="0" y="0"/>
                <wp:positionH relativeFrom="page">
                  <wp:posOffset>6846073</wp:posOffset>
                </wp:positionH>
                <wp:positionV relativeFrom="page">
                  <wp:posOffset>9493857</wp:posOffset>
                </wp:positionV>
                <wp:extent cx="667385" cy="41275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7385"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B13F4E1" w14:textId="77777777" w:rsidR="0005582C" w:rsidRPr="0092141D" w:rsidRDefault="0005582C">
                            <w:pPr>
                              <w:jc w:val="center"/>
                              <w:rPr>
                                <w:rFonts w:ascii="Arial" w:hAnsi="Arial" w:cs="Arial"/>
                                <w:b/>
                                <w:bCs/>
                                <w:sz w:val="48"/>
                              </w:rPr>
                            </w:pPr>
                            <w:r w:rsidRPr="0092141D">
                              <w:rPr>
                                <w:rFonts w:ascii="Arial" w:hAnsi="Arial"/>
                                <w:b/>
                                <w:sz w:val="48"/>
                              </w:rPr>
                              <w:t>EL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4FF55D6C" id="_x0000_t202" coordsize="21600,21600" o:spt="202" path="m,l,21600r21600,l21600,xe">
                <v:stroke joinstyle="miter"/>
                <v:path gradientshapeok="t" o:connecttype="rect"/>
              </v:shapetype>
              <v:shape id="Text Box 17" o:spid="_x0000_s1026" type="#_x0000_t202" style="position:absolute;margin-left:539.05pt;margin-top:747.55pt;width:52.55pt;height:32.5pt;z-index:-2516531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vjDX8wEAAMcDAAAOAAAAZHJzL2Uyb0RvYy54bWysU9uO0zAQfUfiHyy/0zSllyVqulp2tQhp&#10;WZB2+YCp4zQWiceM3Sbl6xk73VLgDfFi2TPj43POjNfXQ9eKgyZv0JYyn0yl0FZhZeyulF+f799c&#10;SeED2ApatLqUR+3l9eb1q3XvCj3DBttKk2AQ64velbIJwRVZ5lWjO/ATdNpyskbqIPCRdllF0DN6&#10;12az6XSZ9UiVI1Tae47ejUm5Sfh1rVX4XNdeB9GWkrmFtFJat3HNNmsodgSuMepEA/6BRQfG8qNn&#10;qDsIIPZk/oLqjCL0WIeJwi7DujZKJw2sJp/+oeapAaeTFjbHu7NN/v/BqsfDFxKmKuWM7bHQcY+e&#10;9RDEexxEvor+9M4XXPbkuDAMHOc+J63ePaD65oXF2wbsTt8QYd9oqJhfHm9mF1dHHB9Btv0nrPgd&#10;2AdMQENNXTSP7RCMzkSO595ELoqDy+Xq7dVCCsWpeT5bLVLvMiheLjvy4YPGTsRNKYlbn8Dh8OBD&#10;JAPFS0l8y+K9advU/tb+FuDCGEnkI9+ReRi2w8mMLVZHlkE4ThNPP28apB9S9DxJpfTf90Baivaj&#10;ZSve5fN5HL10mC9W0Wi6zGwvM2AVQ5UySDFub8M4rntHZtfwS6P5Fm/YvtokadHnkdWJN09LUnya&#10;7DiOl+dU9ev/bX4CAAD//wMAUEsDBBQABgAIAAAAIQCbGpbL4AAAAA8BAAAPAAAAZHJzL2Rvd25y&#10;ZXYueG1sTI/BTsMwEETvSPyDtUjcqJ3SlDTEqRCIK6iFVuLmxtskIl5HsduEv2d7gtuMdjT7plhP&#10;rhNnHELrSUMyUyCQKm9bqjV8frzeZSBCNGRN5wk1/GCAdXl9VZjc+pE2eN7GWnAJhdxoaGLscylD&#10;1aAzYeZ7JL4d/eBMZDvU0g5m5HLXyblSS+lMS/yhMT0+N1h9b09Ow+7t+LVfqPf6xaX96Cclya2k&#10;1rc309MjiIhT/AvDBZ/RoWSmgz+RDaJjrx6yhLOsFquU1SWTZPdzEAdW6VIlIMtC/t9R/gIAAP//&#10;AwBQSwECLQAUAAYACAAAACEAtoM4kv4AAADhAQAAEwAAAAAAAAAAAAAAAAAAAAAAW0NvbnRlbnRf&#10;VHlwZXNdLnhtbFBLAQItABQABgAIAAAAIQA4/SH/1gAAAJQBAAALAAAAAAAAAAAAAAAAAC8BAABf&#10;cmVscy8ucmVsc1BLAQItABQABgAIAAAAIQAlvjDX8wEAAMcDAAAOAAAAAAAAAAAAAAAAAC4CAABk&#10;cnMvZTJvRG9jLnhtbFBLAQItABQABgAIAAAAIQCbGpbL4AAAAA8BAAAPAAAAAAAAAAAAAAAAAE0E&#10;AABkcnMvZG93bnJldi54bWxQSwUGAAAAAAQABADzAAAAWgUAAAAA&#10;" o:allowincell="f" filled="f" stroked="f">
                <v:textbox>
                  <w:txbxContent>
                    <w:p w14:paraId="4B13F4E1" w14:textId="77777777" w:rsidR="0005582C" w:rsidRPr="0092141D" w:rsidRDefault="0005582C">
                      <w:pPr>
                        <w:jc w:val="center"/>
                        <w:rPr>
                          <w:rFonts w:ascii="Arial" w:hAnsi="Arial" w:cs="Arial"/>
                          <w:b/>
                          <w:bCs/>
                          <w:sz w:val="48"/>
                        </w:rPr>
                      </w:pPr>
                      <w:r w:rsidRPr="0092141D">
                        <w:rPr>
                          <w:rFonts w:ascii="Arial" w:hAnsi="Arial"/>
                          <w:b/>
                          <w:sz w:val="48"/>
                        </w:rPr>
                        <w:t>EL</w:t>
                      </w:r>
                    </w:p>
                  </w:txbxContent>
                </v:textbox>
                <w10:wrap anchorx="page" anchory="page"/>
              </v:shape>
            </w:pict>
          </mc:Fallback>
        </mc:AlternateContent>
      </w:r>
    </w:p>
    <w:p w14:paraId="20DD2AE7" w14:textId="17B5AF8C" w:rsidR="00273113" w:rsidRPr="0092141D" w:rsidRDefault="00273113" w:rsidP="00646124">
      <w:pPr>
        <w:jc w:val="center"/>
        <w:rPr>
          <w:rFonts w:asciiTheme="majorHAnsi" w:hAnsiTheme="majorHAnsi" w:cstheme="majorHAnsi"/>
          <w:b/>
          <w:sz w:val="32"/>
          <w:szCs w:val="32"/>
          <w:u w:val="single"/>
        </w:rPr>
      </w:pPr>
      <w:r w:rsidRPr="0092141D">
        <w:rPr>
          <w:rFonts w:asciiTheme="majorHAnsi" w:hAnsiTheme="majorHAnsi"/>
          <w:b/>
          <w:sz w:val="32"/>
        </w:rPr>
        <w:drawing>
          <wp:inline distT="0" distB="0" distL="0" distR="0" wp14:anchorId="734AD6A8" wp14:editId="460C1D09">
            <wp:extent cx="4792042" cy="3195249"/>
            <wp:effectExtent l="0" t="0" r="8890" b="5715"/>
            <wp:docPr id="9" name="Picture 9" descr="Holding hand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Holding hands"/>
                    <pic:cNvPicPr/>
                  </pic:nvPicPr>
                  <pic:blipFill>
                    <a:blip r:embed="rId8"/>
                    <a:stretch>
                      <a:fillRect/>
                    </a:stretch>
                  </pic:blipFill>
                  <pic:spPr>
                    <a:xfrm>
                      <a:off x="0" y="0"/>
                      <a:ext cx="4799766" cy="3200399"/>
                    </a:xfrm>
                    <a:prstGeom prst="rect">
                      <a:avLst/>
                    </a:prstGeom>
                  </pic:spPr>
                </pic:pic>
              </a:graphicData>
            </a:graphic>
          </wp:inline>
        </w:drawing>
      </w:r>
    </w:p>
    <w:p w14:paraId="651266CF" w14:textId="4D6CDEAC" w:rsidR="007834CB" w:rsidRPr="0092141D" w:rsidRDefault="0093446A" w:rsidP="00790E27">
      <w:pPr>
        <w:ind w:left="709" w:hanging="709"/>
        <w:rPr>
          <w:rFonts w:ascii="Gill Sans Std ExtraBold" w:hAnsi="Gill Sans Std ExtraBold" w:cstheme="majorHAnsi"/>
          <w:b/>
          <w:color w:val="C00000"/>
          <w:sz w:val="36"/>
          <w:szCs w:val="36"/>
        </w:rPr>
      </w:pPr>
      <w:r w:rsidRPr="0092141D">
        <w:rPr>
          <w:rFonts w:ascii="Gill Sans Std ExtraBold" w:hAnsi="Gill Sans Std ExtraBold"/>
          <w:b/>
          <w:sz w:val="28"/>
        </w:rPr>
        <w:tab/>
      </w:r>
      <w:r w:rsidRPr="0092141D">
        <w:rPr>
          <w:rFonts w:ascii="Gill Sans Std ExtraBold" w:hAnsi="Gill Sans Std ExtraBold"/>
          <w:b/>
          <w:color w:val="C00000"/>
          <w:sz w:val="28"/>
        </w:rPr>
        <w:t>Οι δύο</w:t>
      </w:r>
      <w:r w:rsidRPr="0092141D">
        <w:rPr>
          <w:rFonts w:ascii="Gill Sans Std ExtraBold" w:hAnsi="Gill Sans Std ExtraBold"/>
          <w:b/>
          <w:sz w:val="28"/>
        </w:rPr>
        <w:t xml:space="preserve"> </w:t>
      </w:r>
      <w:r w:rsidRPr="0092141D">
        <w:rPr>
          <w:rFonts w:ascii="Gill Sans Std ExtraBold" w:hAnsi="Gill Sans Std ExtraBold"/>
          <w:b/>
          <w:color w:val="FFFFFF" w:themeColor="background1"/>
          <w:sz w:val="28"/>
          <w:highlight w:val="black"/>
        </w:rPr>
        <w:t>σημαντικότερες</w:t>
      </w:r>
      <w:r w:rsidRPr="0092141D">
        <w:rPr>
          <w:rFonts w:ascii="Gill Sans Std ExtraBold" w:hAnsi="Gill Sans Std ExtraBold"/>
          <w:b/>
          <w:sz w:val="28"/>
        </w:rPr>
        <w:t xml:space="preserve"> </w:t>
      </w:r>
      <w:r w:rsidRPr="0092141D">
        <w:rPr>
          <w:rFonts w:ascii="Gill Sans Std ExtraBold" w:hAnsi="Gill Sans Std ExtraBold"/>
          <w:b/>
          <w:color w:val="C00000"/>
          <w:sz w:val="28"/>
        </w:rPr>
        <w:t>προϋποθέσεις που απαιτούνται για την επιτυχή ένταξη είναι οι εξής:</w:t>
      </w:r>
    </w:p>
    <w:p w14:paraId="076D3D0A" w14:textId="67C3DD8D" w:rsidR="007834CB" w:rsidRPr="0092141D" w:rsidRDefault="0093446A">
      <w:pPr>
        <w:rPr>
          <w:rFonts w:ascii="Gill Sans Std ExtraBold" w:hAnsi="Gill Sans Std ExtraBold" w:cstheme="majorHAnsi"/>
          <w:b/>
          <w:color w:val="C00000"/>
          <w:sz w:val="28"/>
          <w:szCs w:val="28"/>
        </w:rPr>
      </w:pPr>
      <w:r w:rsidRPr="0092141D">
        <w:rPr>
          <w:rFonts w:ascii="Gill Sans Std ExtraBold" w:hAnsi="Gill Sans Std ExtraBold"/>
          <w:b/>
          <w:color w:val="C00000"/>
          <w:sz w:val="28"/>
        </w:rPr>
        <w:tab/>
      </w:r>
      <w:r w:rsidRPr="0092141D">
        <w:rPr>
          <w:rFonts w:ascii="Verdana" w:hAnsi="Verdana"/>
          <w:b/>
          <w:color w:val="C00000"/>
          <w:sz w:val="28"/>
        </w:rPr>
        <w:t>1</w:t>
      </w:r>
      <w:r w:rsidRPr="0092141D">
        <w:rPr>
          <w:rFonts w:ascii="Gill Sans Std ExtraBold" w:hAnsi="Gill Sans Std ExtraBold"/>
          <w:b/>
          <w:color w:val="C00000"/>
          <w:sz w:val="28"/>
        </w:rPr>
        <w:t>. Δέσμευση της πολιτικής</w:t>
      </w:r>
      <w:r w:rsidRPr="0092141D">
        <w:rPr>
          <w:b/>
          <w:sz w:val="28"/>
        </w:rPr>
        <w:t xml:space="preserve"> </w:t>
      </w:r>
      <w:r w:rsidRPr="0092141D">
        <w:rPr>
          <w:rFonts w:ascii="Gill Sans Std ExtraBold" w:hAnsi="Gill Sans Std ExtraBold"/>
          <w:b/>
          <w:color w:val="FFFFFF" w:themeColor="background1"/>
          <w:sz w:val="28"/>
          <w:highlight w:val="black"/>
        </w:rPr>
        <w:t>ηγεσίας</w:t>
      </w:r>
    </w:p>
    <w:p w14:paraId="19C1D39F" w14:textId="26D7182A" w:rsidR="007834CB" w:rsidRPr="0092141D" w:rsidRDefault="0093446A">
      <w:pPr>
        <w:rPr>
          <w:rFonts w:asciiTheme="majorHAnsi" w:hAnsiTheme="majorHAnsi" w:cstheme="majorHAnsi"/>
          <w:b/>
          <w:sz w:val="36"/>
          <w:szCs w:val="36"/>
        </w:rPr>
      </w:pPr>
      <w:r w:rsidRPr="0092141D">
        <w:rPr>
          <w:rFonts w:ascii="Gill Sans Std ExtraBold" w:hAnsi="Gill Sans Std ExtraBold"/>
          <w:b/>
          <w:color w:val="C00000"/>
          <w:sz w:val="28"/>
        </w:rPr>
        <w:tab/>
        <w:t xml:space="preserve">2. </w:t>
      </w:r>
      <w:r w:rsidRPr="0092141D">
        <w:rPr>
          <w:rFonts w:ascii="Gill Sans Std ExtraBold" w:hAnsi="Gill Sans Std ExtraBold"/>
          <w:b/>
          <w:color w:val="FFFFFF" w:themeColor="background1"/>
          <w:sz w:val="28"/>
          <w:highlight w:val="black"/>
        </w:rPr>
        <w:t>Ενεργός συμμετοχή</w:t>
      </w:r>
      <w:r w:rsidRPr="0092141D">
        <w:rPr>
          <w:rFonts w:ascii="Gill Sans Std ExtraBold" w:hAnsi="Gill Sans Std ExtraBold"/>
          <w:b/>
          <w:sz w:val="28"/>
        </w:rPr>
        <w:t xml:space="preserve"> </w:t>
      </w:r>
      <w:r w:rsidRPr="0092141D">
        <w:rPr>
          <w:rFonts w:ascii="Gill Sans Std ExtraBold" w:hAnsi="Gill Sans Std ExtraBold"/>
          <w:b/>
          <w:color w:val="C00000"/>
          <w:sz w:val="28"/>
        </w:rPr>
        <w:t>των κοινοτήτων</w:t>
      </w:r>
      <w:r w:rsidRPr="0092141D">
        <w:rPr>
          <w:rFonts w:ascii="Gill Sans Std ExtraBold" w:hAnsi="Gill Sans Std ExtraBold"/>
          <w:b/>
          <w:color w:val="FFFFFF" w:themeColor="background1"/>
          <w:sz w:val="28"/>
          <w:highlight w:val="black"/>
        </w:rPr>
        <w:t xml:space="preserve"> υποδοχής</w:t>
      </w:r>
      <w:r w:rsidRPr="0092141D">
        <w:rPr>
          <w:rFonts w:ascii="Gill Sans Std ExtraBold" w:hAnsi="Gill Sans Std ExtraBold"/>
          <w:b/>
        </w:rPr>
        <w:br w:type="page"/>
      </w:r>
    </w:p>
    <w:p w14:paraId="3C9D5F72" w14:textId="77777777" w:rsidR="00CE50D3" w:rsidRPr="0092141D" w:rsidRDefault="00CE50D3" w:rsidP="00646124">
      <w:pPr>
        <w:jc w:val="center"/>
        <w:rPr>
          <w:rFonts w:ascii="Verdana" w:hAnsi="Verdana" w:cstheme="majorHAnsi"/>
          <w:b/>
          <w:color w:val="FFFFFF" w:themeColor="background1"/>
          <w:sz w:val="32"/>
          <w:szCs w:val="32"/>
          <w:highlight w:val="black"/>
          <w:u w:val="single"/>
        </w:rPr>
      </w:pPr>
    </w:p>
    <w:p w14:paraId="41AE11FE" w14:textId="64A74AAB" w:rsidR="00646124" w:rsidRPr="0092141D" w:rsidRDefault="00803583" w:rsidP="00646124">
      <w:pPr>
        <w:jc w:val="center"/>
        <w:rPr>
          <w:rFonts w:ascii="Gill Sans Std ExtraBold" w:hAnsi="Gill Sans Std ExtraBold" w:cstheme="majorHAnsi"/>
          <w:sz w:val="36"/>
          <w:szCs w:val="36"/>
          <w:u w:val="single"/>
        </w:rPr>
      </w:pPr>
      <w:r w:rsidRPr="0092141D">
        <w:rPr>
          <w:rFonts w:ascii="Verdana" w:hAnsi="Verdana"/>
          <w:b/>
          <w:color w:val="FFFFFF" w:themeColor="background1"/>
          <w:sz w:val="32"/>
          <w:highlight w:val="black"/>
          <w:u w:val="single"/>
        </w:rPr>
        <w:t>1</w:t>
      </w:r>
      <w:r w:rsidRPr="0092141D">
        <w:rPr>
          <w:rFonts w:ascii="Gill Sans Std ExtraBold" w:hAnsi="Gill Sans Std ExtraBold"/>
          <w:b/>
          <w:color w:val="FFFFFF" w:themeColor="background1"/>
          <w:sz w:val="32"/>
          <w:highlight w:val="black"/>
          <w:u w:val="single"/>
        </w:rPr>
        <w:t>. Πολιτική ηγεσία:</w:t>
      </w:r>
      <w:r w:rsidRPr="0092141D">
        <w:rPr>
          <w:rFonts w:ascii="Gill Sans Std ExtraBold" w:hAnsi="Gill Sans Std ExtraBold"/>
          <w:b/>
          <w:color w:val="C00000"/>
          <w:sz w:val="32"/>
          <w:u w:val="single"/>
        </w:rPr>
        <w:t xml:space="preserve"> Πρακτικές συστάσεις για τους τοπικούς ηγέτες</w:t>
      </w:r>
    </w:p>
    <w:p w14:paraId="3966CE3D" w14:textId="77777777" w:rsidR="00E612E2" w:rsidRPr="0092141D" w:rsidRDefault="00E612E2" w:rsidP="00646124">
      <w:pPr>
        <w:rPr>
          <w:rFonts w:asciiTheme="majorHAnsi" w:hAnsiTheme="majorHAnsi" w:cstheme="majorHAnsi"/>
          <w:i/>
          <w:iCs/>
          <w:sz w:val="28"/>
          <w:szCs w:val="28"/>
        </w:rPr>
      </w:pPr>
    </w:p>
    <w:p w14:paraId="280B16FD" w14:textId="021C5DE3" w:rsidR="00646124" w:rsidRPr="0092141D" w:rsidRDefault="00273113" w:rsidP="00646124">
      <w:pPr>
        <w:rPr>
          <w:rFonts w:asciiTheme="majorHAnsi" w:hAnsiTheme="majorHAnsi" w:cstheme="majorHAnsi"/>
          <w:i/>
          <w:iCs/>
          <w:sz w:val="28"/>
          <w:szCs w:val="28"/>
        </w:rPr>
      </w:pPr>
      <w:r w:rsidRPr="0092141D">
        <w:rPr>
          <w:rFonts w:asciiTheme="majorHAnsi" w:hAnsiTheme="majorHAnsi"/>
          <w:i/>
          <w:sz w:val="28"/>
        </w:rPr>
        <w:drawing>
          <wp:anchor distT="0" distB="0" distL="114300" distR="114300" simplePos="0" relativeHeight="251658240" behindDoc="0" locked="0" layoutInCell="1" allowOverlap="1" wp14:anchorId="69070FD6" wp14:editId="3229A143">
            <wp:simplePos x="0" y="0"/>
            <wp:positionH relativeFrom="column">
              <wp:posOffset>0</wp:posOffset>
            </wp:positionH>
            <wp:positionV relativeFrom="paragraph">
              <wp:posOffset>1905</wp:posOffset>
            </wp:positionV>
            <wp:extent cx="427566" cy="641350"/>
            <wp:effectExtent l="19050" t="19050" r="10795" b="25400"/>
            <wp:wrapSquare wrapText="bothSides"/>
            <wp:docPr id="11" name="Picture 11" descr="Stopwatch with time motion blu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Stopwatch with time motion blur"/>
                    <pic:cNvPicPr/>
                  </pic:nvPicPr>
                  <pic:blipFill>
                    <a:blip r:embed="rId9"/>
                    <a:stretch>
                      <a:fillRect/>
                    </a:stretch>
                  </pic:blipFill>
                  <pic:spPr>
                    <a:xfrm>
                      <a:off x="0" y="0"/>
                      <a:ext cx="427566" cy="641350"/>
                    </a:xfrm>
                    <a:prstGeom prst="rect">
                      <a:avLst/>
                    </a:prstGeom>
                    <a:ln>
                      <a:solidFill>
                        <a:schemeClr val="accent1"/>
                      </a:solidFill>
                    </a:ln>
                  </pic:spPr>
                </pic:pic>
              </a:graphicData>
            </a:graphic>
            <wp14:sizeRelH relativeFrom="page">
              <wp14:pctWidth>0</wp14:pctWidth>
            </wp14:sizeRelH>
            <wp14:sizeRelV relativeFrom="page">
              <wp14:pctHeight>0</wp14:pctHeight>
            </wp14:sizeRelV>
          </wp:anchor>
        </w:drawing>
      </w:r>
      <w:r w:rsidRPr="0092141D">
        <w:rPr>
          <w:rFonts w:asciiTheme="majorHAnsi" w:hAnsiTheme="majorHAnsi"/>
          <w:i/>
          <w:sz w:val="28"/>
        </w:rPr>
        <w:tab/>
      </w:r>
      <w:r w:rsidRPr="0092141D">
        <w:rPr>
          <w:rFonts w:asciiTheme="majorHAnsi" w:hAnsiTheme="majorHAnsi"/>
          <w:i/>
          <w:sz w:val="36"/>
        </w:rPr>
        <w:t>Βραχυπρόθεσμες δράσεις (0 έως 12 μήνες)</w:t>
      </w:r>
    </w:p>
    <w:p w14:paraId="01D10832" w14:textId="77777777" w:rsidR="00273113" w:rsidRPr="0092141D" w:rsidRDefault="00273113" w:rsidP="00646124">
      <w:pPr>
        <w:rPr>
          <w:rFonts w:ascii="Segoe UI Emoji" w:hAnsi="Segoe UI Emoji" w:cs="Segoe UI Emoji"/>
          <w:sz w:val="28"/>
          <w:szCs w:val="28"/>
        </w:rPr>
      </w:pPr>
    </w:p>
    <w:p w14:paraId="55E89DBC" w14:textId="6EF708B3" w:rsidR="00273113" w:rsidRPr="0092141D" w:rsidRDefault="00646124" w:rsidP="0019521B">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Δρομολόγηση προγράμματος «Πρέσβης υποδοχής» στο πλαίσιο του οποίου ο τοπικός πληθυσμός θα συναντά και θα καθοδηγεί σε εθελοντική βάση έναν ή περισσότερους μετανάστες για ένα συγκεκριμένο χρονικό διάστημα και θα τους παρέχει, αφενός, συμβουλές σχετικά με τα τοπικά έθιμα και απλές διοικητικές διαδικασίες και, αφετέρου, βασική γλωσσική υποστήριξη, ενώ επίσης θα διευκολύνει τις συναντήσεις με άλλους ντόπιους. Αυτό συμβάλλει στη μείωση της απομόνωσης. Κατάρτιση των εθελοντών και παροχή σε αυτούς πιστοποιητικών σε αναγνώριση της εν λόγω κατάρτισης.</w:t>
      </w:r>
    </w:p>
    <w:p w14:paraId="773DFF2E" w14:textId="77777777" w:rsidR="009F4F12" w:rsidRPr="0092141D" w:rsidRDefault="00646124" w:rsidP="0019521B">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 xml:space="preserve">Δημιουργία κόμβου μίας στάσης για την ένταξη που θα προσφέρει στους νεοαφιχθέντες: </w:t>
      </w:r>
    </w:p>
    <w:p w14:paraId="467CCF46" w14:textId="16159EFC" w:rsidR="009F4F12" w:rsidRPr="0092141D" w:rsidRDefault="0093446A" w:rsidP="00790E27">
      <w:pPr>
        <w:pStyle w:val="ListParagraph"/>
        <w:numPr>
          <w:ilvl w:val="0"/>
          <w:numId w:val="38"/>
        </w:numPr>
        <w:ind w:left="993" w:hanging="426"/>
        <w:jc w:val="both"/>
        <w:rPr>
          <w:rFonts w:asciiTheme="majorHAnsi" w:hAnsiTheme="majorHAnsi" w:cstheme="majorHAnsi"/>
          <w:sz w:val="28"/>
          <w:szCs w:val="28"/>
        </w:rPr>
      </w:pPr>
      <w:r w:rsidRPr="0092141D">
        <w:rPr>
          <w:rFonts w:asciiTheme="majorHAnsi" w:hAnsiTheme="majorHAnsi"/>
          <w:sz w:val="28"/>
        </w:rPr>
        <w:t xml:space="preserve">πληροφορίες σχετικά με τις ευθύνες και τα δικαιώματά τους σύμφωνα με τη νομοθεσία που ισχύει σε τοπικό, περιφερειακό, εθνικό και ευρωπαϊκό επίπεδο· </w:t>
      </w:r>
    </w:p>
    <w:p w14:paraId="56A3B25E" w14:textId="5680F466" w:rsidR="009F4F12" w:rsidRPr="0092141D" w:rsidRDefault="0093446A" w:rsidP="00790E27">
      <w:pPr>
        <w:pStyle w:val="ListParagraph"/>
        <w:numPr>
          <w:ilvl w:val="0"/>
          <w:numId w:val="38"/>
        </w:numPr>
        <w:ind w:left="993" w:hanging="426"/>
        <w:jc w:val="both"/>
        <w:rPr>
          <w:rFonts w:asciiTheme="majorHAnsi" w:hAnsiTheme="majorHAnsi" w:cstheme="majorHAnsi"/>
          <w:sz w:val="28"/>
          <w:szCs w:val="28"/>
        </w:rPr>
      </w:pPr>
      <w:r w:rsidRPr="0092141D">
        <w:rPr>
          <w:rFonts w:asciiTheme="majorHAnsi" w:hAnsiTheme="majorHAnsi"/>
          <w:sz w:val="28"/>
        </w:rPr>
        <w:t xml:space="preserve">μαθήματα γλωσσών με έμφαση στην ομιλούμενη καθημερινή γλώσσα· εξέταση του επιπέδου ψηφιακών δεξιοτήτων του νεοαφιχθέντα· </w:t>
      </w:r>
    </w:p>
    <w:p w14:paraId="24465AFD" w14:textId="2C2CD881" w:rsidR="009F4F12" w:rsidRPr="0092141D" w:rsidRDefault="0093446A" w:rsidP="00790E27">
      <w:pPr>
        <w:pStyle w:val="ListParagraph"/>
        <w:numPr>
          <w:ilvl w:val="0"/>
          <w:numId w:val="38"/>
        </w:numPr>
        <w:ind w:left="993" w:hanging="426"/>
        <w:jc w:val="both"/>
        <w:rPr>
          <w:rFonts w:asciiTheme="majorHAnsi" w:hAnsiTheme="majorHAnsi" w:cstheme="majorHAnsi"/>
          <w:sz w:val="28"/>
          <w:szCs w:val="28"/>
        </w:rPr>
      </w:pPr>
      <w:r w:rsidRPr="0092141D">
        <w:rPr>
          <w:rFonts w:asciiTheme="majorHAnsi" w:hAnsiTheme="majorHAnsi"/>
          <w:sz w:val="28"/>
        </w:rPr>
        <w:t xml:space="preserve">διοικητική υποστήριξη (διαμονή, πρόσβαση σε ιατροφαρμακευτική περίθαλψη, αναγνώριση πτυχίων κ.λπ.)· </w:t>
      </w:r>
    </w:p>
    <w:p w14:paraId="6266A384" w14:textId="4F7A9279" w:rsidR="00273113" w:rsidRPr="0092141D" w:rsidRDefault="0093446A" w:rsidP="00790E27">
      <w:pPr>
        <w:pStyle w:val="ListParagraph"/>
        <w:numPr>
          <w:ilvl w:val="0"/>
          <w:numId w:val="38"/>
        </w:numPr>
        <w:ind w:left="993" w:hanging="426"/>
        <w:jc w:val="both"/>
        <w:rPr>
          <w:rFonts w:asciiTheme="majorHAnsi" w:hAnsiTheme="majorHAnsi" w:cstheme="majorHAnsi"/>
          <w:sz w:val="28"/>
          <w:szCs w:val="28"/>
        </w:rPr>
      </w:pPr>
      <w:r w:rsidRPr="0092141D">
        <w:rPr>
          <w:rFonts w:asciiTheme="majorHAnsi" w:hAnsiTheme="majorHAnsi"/>
          <w:sz w:val="28"/>
        </w:rPr>
        <w:t xml:space="preserve">εργαστήρια για τη σύνταξη βιογραφικών σημειωμάτων και πληροφορίες σχετικά με ευκαιρίες απασχόλησης. </w:t>
      </w:r>
    </w:p>
    <w:p w14:paraId="77F512F1" w14:textId="051041E5" w:rsidR="009A5508" w:rsidRPr="0092141D" w:rsidRDefault="00646124" w:rsidP="0019521B">
      <w:pPr>
        <w:jc w:val="both"/>
        <w:rPr>
          <w:rFonts w:asciiTheme="majorHAnsi" w:hAnsiTheme="majorHAnsi" w:cstheme="majorHAnsi"/>
          <w:sz w:val="28"/>
          <w:szCs w:val="28"/>
        </w:rPr>
      </w:pPr>
      <w:r w:rsidRPr="0092141D">
        <w:rPr>
          <w:rFonts w:ascii="Segoe UI Emoji" w:hAnsi="Segoe UI Emoji"/>
          <w:sz w:val="28"/>
        </w:rPr>
        <w:t>✅</w:t>
      </w:r>
      <w:r w:rsidRPr="0092141D">
        <w:rPr>
          <w:rFonts w:asciiTheme="majorHAnsi" w:hAnsiTheme="majorHAnsi"/>
          <w:sz w:val="28"/>
        </w:rPr>
        <w:t xml:space="preserve"> Συνεργασία με τοπικούς εργοδότες (του ιδιωτικού και του δημόσιου τομέα) για την προσφορά θέσεων πρακτικής άσκησης σε μετανάστες. Οι </w:t>
      </w:r>
      <w:r w:rsidRPr="0092141D">
        <w:rPr>
          <w:rFonts w:asciiTheme="majorHAnsi" w:hAnsiTheme="majorHAnsi"/>
          <w:sz w:val="28"/>
        </w:rPr>
        <w:lastRenderedPageBreak/>
        <w:t>επιχειρηματίες αποτελούν συχνά βασικούς συμμάχους για τη διευκόλυνση της επιτυχούς ένταξης.</w:t>
      </w:r>
    </w:p>
    <w:p w14:paraId="4C7DB35D" w14:textId="6848F834" w:rsidR="00E612E2" w:rsidRPr="0092141D" w:rsidRDefault="00646124" w:rsidP="009D1F44">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Διοργάνωση τακτικών δημόσιων φόρουμ στα οποία θα συμμετέχουν οι πολίτες της χώρας υποδοχής με σκοπό τη συζήτηση των ευκαιριών, της προόδου που έχει σημειωθεί και των προκλήσεων όσον αφορά τη διαδικασία ένταξης (π.χ. ανά τρίμηνο). Ενθάρρυνση της συμμετοχής των τοπικών μέσων ενημέρωσης.</w:t>
      </w:r>
      <w:r w:rsidRPr="0092141D">
        <w:rPr>
          <w:rFonts w:asciiTheme="majorHAnsi" w:hAnsiTheme="majorHAnsi"/>
          <w:sz w:val="28"/>
        </w:rPr>
        <w:br w:type="page"/>
      </w:r>
    </w:p>
    <w:p w14:paraId="5EF37C86" w14:textId="77777777" w:rsidR="00646124" w:rsidRPr="0092141D" w:rsidRDefault="00646124" w:rsidP="00646124">
      <w:pPr>
        <w:rPr>
          <w:rFonts w:asciiTheme="majorHAnsi" w:hAnsiTheme="majorHAnsi" w:cstheme="majorHAnsi"/>
          <w:sz w:val="28"/>
          <w:szCs w:val="28"/>
        </w:rPr>
      </w:pPr>
    </w:p>
    <w:p w14:paraId="0D56CD41" w14:textId="61FD2188" w:rsidR="00646124" w:rsidRPr="0092141D" w:rsidRDefault="009F4F12" w:rsidP="00646124">
      <w:pPr>
        <w:rPr>
          <w:rFonts w:asciiTheme="majorHAnsi" w:hAnsiTheme="majorHAnsi" w:cstheme="majorHAnsi"/>
          <w:i/>
          <w:iCs/>
          <w:sz w:val="36"/>
          <w:szCs w:val="36"/>
        </w:rPr>
      </w:pPr>
      <w:r w:rsidRPr="0092141D">
        <w:rPr>
          <w:rFonts w:asciiTheme="majorHAnsi" w:hAnsiTheme="majorHAnsi"/>
          <w:i/>
          <w:sz w:val="36"/>
        </w:rPr>
        <w:drawing>
          <wp:anchor distT="0" distB="0" distL="114300" distR="114300" simplePos="0" relativeHeight="251659264" behindDoc="0" locked="0" layoutInCell="1" allowOverlap="1" wp14:anchorId="4EADAE48" wp14:editId="21C5EE59">
            <wp:simplePos x="0" y="0"/>
            <wp:positionH relativeFrom="column">
              <wp:posOffset>19050</wp:posOffset>
            </wp:positionH>
            <wp:positionV relativeFrom="paragraph">
              <wp:posOffset>15875</wp:posOffset>
            </wp:positionV>
            <wp:extent cx="984250" cy="659356"/>
            <wp:effectExtent l="19050" t="19050" r="25400" b="26670"/>
            <wp:wrapSquare wrapText="bothSides"/>
            <wp:docPr id="13" name="Picture 13" descr="Hourglass and a calen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Hourglass and a calendar"/>
                    <pic:cNvPicPr/>
                  </pic:nvPicPr>
                  <pic:blipFill>
                    <a:blip r:embed="rId10"/>
                    <a:stretch>
                      <a:fillRect/>
                    </a:stretch>
                  </pic:blipFill>
                  <pic:spPr>
                    <a:xfrm>
                      <a:off x="0" y="0"/>
                      <a:ext cx="984250" cy="659356"/>
                    </a:xfrm>
                    <a:prstGeom prst="rect">
                      <a:avLst/>
                    </a:prstGeom>
                    <a:ln>
                      <a:solidFill>
                        <a:schemeClr val="accent1"/>
                      </a:solidFill>
                    </a:ln>
                  </pic:spPr>
                </pic:pic>
              </a:graphicData>
            </a:graphic>
            <wp14:sizeRelH relativeFrom="page">
              <wp14:pctWidth>0</wp14:pctWidth>
            </wp14:sizeRelH>
            <wp14:sizeRelV relativeFrom="page">
              <wp14:pctHeight>0</wp14:pctHeight>
            </wp14:sizeRelV>
          </wp:anchor>
        </w:drawing>
      </w:r>
      <w:r w:rsidRPr="0092141D">
        <w:rPr>
          <w:rFonts w:asciiTheme="majorHAnsi" w:hAnsiTheme="majorHAnsi"/>
          <w:i/>
          <w:sz w:val="36"/>
        </w:rPr>
        <w:tab/>
        <w:t>Μεσοπρόθεσμες δράσεις (1 έως 3 έτη)</w:t>
      </w:r>
    </w:p>
    <w:p w14:paraId="0A7EFE12" w14:textId="77777777" w:rsidR="00E612E2" w:rsidRPr="0092141D" w:rsidRDefault="00E612E2" w:rsidP="00646124">
      <w:pPr>
        <w:rPr>
          <w:rFonts w:ascii="Segoe UI Emoji" w:hAnsi="Segoe UI Emoji" w:cs="Segoe UI Emoji"/>
          <w:sz w:val="28"/>
          <w:szCs w:val="28"/>
        </w:rPr>
      </w:pPr>
    </w:p>
    <w:p w14:paraId="5D8369A6" w14:textId="2C51FBFB" w:rsidR="00273113"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rFonts w:asciiTheme="majorHAnsi" w:hAnsiTheme="majorHAnsi"/>
          <w:sz w:val="28"/>
        </w:rPr>
        <w:t xml:space="preserve"> Ίδρυση ομάδων της γειτονιάς στις οποίες θα συμμετέχουν τόσο ο τοπικός πληθυσμός όσο και οι μετανάστες για την από κοινού αντιμετώπιση των προβλημάτων που ανακύπτουν στη γειτονιά. Τα στοιχεία δείχνουν ότι η δημιουργία χώρων όπου οι πολίτες της χώρας υποδοχής και οι μετανάστες μπορούν να συναντώνται, να κατανοούν ο ένας τον άλλον, να βρίσκουν κοινά ενδιαφέροντα και να αναπτύσσουν λύσεις από κοινού βοηθούν στην οικοδόμηση της κοινότητας και στη μείωση των εντάσεων. </w:t>
      </w:r>
    </w:p>
    <w:p w14:paraId="5BF53F01" w14:textId="6C022B28" w:rsidR="00273113"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 xml:space="preserve">Ανάπτυξη ψηφιακής πλατφόρμας για το συνταίριασμα πολιτών της χώρας υποδοχής – μεταναστών (π.χ. σε τομείς όπως η στέγαση, η καθοδήγηση, οι δεξιότητες, τα χόμπι κ.λπ.). </w:t>
      </w:r>
    </w:p>
    <w:p w14:paraId="23ADB33C" w14:textId="2EA5509A" w:rsidR="00273113"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 xml:space="preserve">Επιζήτηση και λήψη ενωσιακής/περιφερειακής χρηματοδότησης (π.χ. από το Ταμείο Ασύλου, Μετανάστευσης και Ένταξης, το Ευρωπαϊκό Κοινωνικό Ταμείο) για μακροπρόθεσμα προγράμματα. </w:t>
      </w:r>
    </w:p>
    <w:p w14:paraId="788A9E4E" w14:textId="6AE34797" w:rsidR="00273113"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 xml:space="preserve">Κατάρτιση της αστυνομίας, των εκπαιδευτικών και των εργαζομένων στον τομέα της υγείας με σκοπό τη διευκόλυνση της διαδικασίας ένταξης, την παροχή συμβουλών, την αναγνώριση και την αποδοχή της πολυμορφίας στην κοινότητα. </w:t>
      </w:r>
    </w:p>
    <w:p w14:paraId="4144C8EC" w14:textId="11AE865F" w:rsidR="003E6EF1"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Διοργάνωση ετήσιου «Φεστιβάλ ένταξης» από τους μετανάστες, στο οποίο θα παρουσιάζουν τα αγαπημένα τους πιάτα και την αγαπημένη τους μουσική, καθώς και καλλιτεχνικές δημιουργίες.</w:t>
      </w:r>
    </w:p>
    <w:p w14:paraId="680F3BBC" w14:textId="77777777" w:rsidR="00E612E2" w:rsidRPr="0092141D" w:rsidRDefault="00E612E2" w:rsidP="00646124">
      <w:pPr>
        <w:rPr>
          <w:rFonts w:asciiTheme="majorHAnsi" w:hAnsiTheme="majorHAnsi" w:cstheme="majorHAnsi"/>
          <w:sz w:val="28"/>
          <w:szCs w:val="28"/>
        </w:rPr>
      </w:pPr>
    </w:p>
    <w:p w14:paraId="4C03DD6B" w14:textId="41B8B745" w:rsidR="00646124" w:rsidRPr="0092141D" w:rsidRDefault="009F4F12" w:rsidP="00646124">
      <w:pPr>
        <w:rPr>
          <w:rFonts w:asciiTheme="majorHAnsi" w:hAnsiTheme="majorHAnsi" w:cstheme="majorHAnsi"/>
          <w:i/>
          <w:iCs/>
          <w:sz w:val="28"/>
          <w:szCs w:val="28"/>
        </w:rPr>
      </w:pPr>
      <w:r w:rsidRPr="0092141D">
        <w:rPr>
          <w:rFonts w:asciiTheme="majorHAnsi" w:hAnsiTheme="majorHAnsi"/>
          <w:i/>
          <w:sz w:val="36"/>
        </w:rPr>
        <w:drawing>
          <wp:anchor distT="0" distB="0" distL="114300" distR="114300" simplePos="0" relativeHeight="251660288" behindDoc="0" locked="0" layoutInCell="1" allowOverlap="1" wp14:anchorId="41EE5A39" wp14:editId="46108B81">
            <wp:simplePos x="0" y="0"/>
            <wp:positionH relativeFrom="column">
              <wp:posOffset>0</wp:posOffset>
            </wp:positionH>
            <wp:positionV relativeFrom="paragraph">
              <wp:posOffset>1270</wp:posOffset>
            </wp:positionV>
            <wp:extent cx="1295400" cy="863450"/>
            <wp:effectExtent l="19050" t="19050" r="19050" b="13335"/>
            <wp:wrapSquare wrapText="bothSides"/>
            <wp:docPr id="14" name="Picture 14" descr="Calen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Calendar"/>
                    <pic:cNvPicPr/>
                  </pic:nvPicPr>
                  <pic:blipFill>
                    <a:blip r:embed="rId11"/>
                    <a:stretch>
                      <a:fillRect/>
                    </a:stretch>
                  </pic:blipFill>
                  <pic:spPr>
                    <a:xfrm>
                      <a:off x="0" y="0"/>
                      <a:ext cx="1295400" cy="863450"/>
                    </a:xfrm>
                    <a:prstGeom prst="rect">
                      <a:avLst/>
                    </a:prstGeom>
                    <a:ln>
                      <a:solidFill>
                        <a:schemeClr val="accent1"/>
                      </a:solidFill>
                    </a:ln>
                  </pic:spPr>
                </pic:pic>
              </a:graphicData>
            </a:graphic>
            <wp14:sizeRelH relativeFrom="page">
              <wp14:pctWidth>0</wp14:pctWidth>
            </wp14:sizeRelH>
            <wp14:sizeRelV relativeFrom="page">
              <wp14:pctHeight>0</wp14:pctHeight>
            </wp14:sizeRelV>
          </wp:anchor>
        </w:drawing>
      </w:r>
      <w:r w:rsidRPr="0092141D">
        <w:rPr>
          <w:rFonts w:asciiTheme="majorHAnsi" w:hAnsiTheme="majorHAnsi"/>
          <w:i/>
          <w:sz w:val="36"/>
        </w:rPr>
        <w:tab/>
        <w:t>Μακροπρόθεσμες δράσεις (3 έως 5 έτη)</w:t>
      </w:r>
    </w:p>
    <w:p w14:paraId="2B0F26A7" w14:textId="77777777" w:rsidR="00E612E2" w:rsidRPr="0092141D" w:rsidRDefault="00E612E2" w:rsidP="00646124">
      <w:pPr>
        <w:rPr>
          <w:rFonts w:ascii="Segoe UI Emoji" w:hAnsi="Segoe UI Emoji" w:cs="Segoe UI Emoji"/>
          <w:sz w:val="28"/>
          <w:szCs w:val="28"/>
        </w:rPr>
      </w:pPr>
    </w:p>
    <w:p w14:paraId="6A1EFC0F" w14:textId="77777777" w:rsidR="00E612E2" w:rsidRPr="0092141D" w:rsidRDefault="00E612E2" w:rsidP="00646124">
      <w:pPr>
        <w:rPr>
          <w:rFonts w:ascii="Segoe UI Emoji" w:hAnsi="Segoe UI Emoji" w:cs="Segoe UI Emoji"/>
          <w:sz w:val="28"/>
          <w:szCs w:val="28"/>
        </w:rPr>
      </w:pPr>
    </w:p>
    <w:p w14:paraId="78E3D2D4" w14:textId="48B3420D" w:rsidR="00273113"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Ενθάρρυνση και διευκόλυνση της εκπροσώπησης των μεταναστών στην τοπική δημοκρατική διαδικασία. Πρέπει να διασφαλιστεί ότι κατανοούν τον τρόπο λειτουργίας της διαδικασίας, τι αναμένεται από αυτούς, ποια είναι τα δικαιώματά τους, τι δεν επιτρέπεται και πώς μπορούν να συμβάλουν στον τοπικό δημοκρατικό βίο. Διερεύνηση του δυναμικού των συνοικιακών ή σχολικών συμβουλίων.</w:t>
      </w:r>
    </w:p>
    <w:p w14:paraId="6FFB717D" w14:textId="78B06780" w:rsidR="00904000"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rFonts w:asciiTheme="majorHAnsi" w:hAnsiTheme="majorHAnsi"/>
          <w:sz w:val="28"/>
        </w:rPr>
        <w:t xml:space="preserve"> Δημιουργία δημοτικού ταμείου ένταξης με συνεισφορές από επιχειρήσεις που δημιουργούν μεικτούς χώρους για την αλληλεπίδραση μεταξύ των πολιτών της χώρας υποδοχής και των μεταναστών (για παράδειγμα, για κοινές δραστηριότητες αστικής κηπουρικής, πολιτιστικά/μουσικά εργαστήρια κ.λπ.). </w:t>
      </w:r>
    </w:p>
    <w:p w14:paraId="680E0548" w14:textId="64C988B7" w:rsidR="00273113"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 xml:space="preserve">Διεύρυνση των εταιρικών σχέσεων με τοπικούς εργοδότες (του ιδιωτικού και του δημόσιου τομέα) με σκοπό τη συμπερίληψη της κατάρτισης σε συγκεκριμένους τομείς, όπως στον τομέα της υγείας ή της τεχνολογίας πληροφοριών. </w:t>
      </w:r>
    </w:p>
    <w:p w14:paraId="400F6562" w14:textId="084AE737" w:rsidR="00273113" w:rsidRPr="0092141D" w:rsidRDefault="00646124" w:rsidP="00CA2DED">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 xml:space="preserve">Δημοσίευση ετήσιας έκθεσης για την ένταξη με την οποία θα παρακολουθείται ο τρόπος με τον οποίο ο εθελοντισμός των πολιτών της χώρας υποδοχής συμβάλλει στην επίτευξη επιτυχημένων αποτελεσμάτων. Ευρεία δημοσιοποίηση της εν λόγω έκθεσης. </w:t>
      </w:r>
    </w:p>
    <w:p w14:paraId="698203EB" w14:textId="77777777" w:rsidR="00F66EDD" w:rsidRPr="0092141D" w:rsidRDefault="00646124" w:rsidP="00F66EDD">
      <w:pPr>
        <w:jc w:val="both"/>
        <w:rPr>
          <w:rFonts w:asciiTheme="majorHAnsi" w:hAnsiTheme="majorHAnsi" w:cstheme="majorHAnsi"/>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Άσκηση πίεσης στις εθνικές κυβερνήσεις για πιο ευέλικτη χρηματοδότηση των τοπικών πρωτοβουλιών ένταξης.</w:t>
      </w:r>
    </w:p>
    <w:p w14:paraId="2736173F" w14:textId="2AD1E8E8" w:rsidR="00F66EDD" w:rsidRPr="0092141D" w:rsidRDefault="00F66EDD" w:rsidP="00F66EDD">
      <w:pPr>
        <w:jc w:val="both"/>
        <w:rPr>
          <w:rFonts w:asciiTheme="majorHAnsi" w:hAnsiTheme="majorHAnsi" w:cstheme="majorHAnsi"/>
          <w:b/>
          <w:bCs/>
          <w:i/>
          <w:iCs/>
          <w:sz w:val="28"/>
          <w:szCs w:val="28"/>
        </w:rPr>
      </w:pPr>
      <w:r w:rsidRPr="0092141D">
        <w:rPr>
          <w:rFonts w:ascii="Segoe UI Emoji" w:hAnsi="Segoe UI Emoji"/>
          <w:sz w:val="28"/>
        </w:rPr>
        <w:t>✅</w:t>
      </w:r>
      <w:r w:rsidRPr="0092141D">
        <w:rPr>
          <w:sz w:val="28"/>
        </w:rPr>
        <w:t xml:space="preserve"> </w:t>
      </w:r>
      <w:r w:rsidRPr="0092141D">
        <w:rPr>
          <w:rFonts w:asciiTheme="majorHAnsi" w:hAnsiTheme="majorHAnsi"/>
          <w:sz w:val="28"/>
        </w:rPr>
        <w:t xml:space="preserve">Πρόληψη του σχηματισμού «γκέτο» στις γειτονιές όπου παρατηρείται μεγάλη συγκέντρωση συγκεκριμένων εθνοτικών ομάδων. Χρήση κινήτρων, επενδύσεων και του αστικού σχεδιασμού, και συνεργασία με σχολεία και επιχειρήσεις για τη διατήρηση της ποικιλομορφίας στις γειτονιές. </w:t>
      </w:r>
      <w:r w:rsidRPr="0092141D">
        <w:rPr>
          <w:rFonts w:asciiTheme="majorHAnsi" w:hAnsiTheme="majorHAnsi"/>
          <w:b/>
          <w:i/>
          <w:sz w:val="28"/>
        </w:rPr>
        <w:t>Στόχος είναι να καλλιεργηθεί σε όλους τους πολίτες που κατοικούν στην ίδια πόλη ένα κοινό αίσθημα του ανήκειν.</w:t>
      </w:r>
    </w:p>
    <w:p w14:paraId="3E83A034" w14:textId="77777777" w:rsidR="00DA02CD" w:rsidRPr="0092141D" w:rsidRDefault="00DA02CD">
      <w:pPr>
        <w:rPr>
          <w:rFonts w:ascii="Gill Sans Std ExtraBold" w:hAnsi="Gill Sans Std ExtraBold" w:cstheme="majorHAnsi"/>
          <w:b/>
          <w:bCs/>
          <w:color w:val="FFFFFF" w:themeColor="background1"/>
          <w:sz w:val="32"/>
          <w:szCs w:val="32"/>
          <w:highlight w:val="black"/>
          <w:u w:val="single"/>
        </w:rPr>
      </w:pPr>
    </w:p>
    <w:p w14:paraId="15FD7921" w14:textId="3BE904EF" w:rsidR="00DA02CD" w:rsidRPr="0092141D" w:rsidRDefault="00803583" w:rsidP="00790E27">
      <w:pPr>
        <w:jc w:val="center"/>
        <w:rPr>
          <w:rFonts w:ascii="Gill Sans Std ExtraBold" w:hAnsi="Gill Sans Std ExtraBold" w:cstheme="majorHAnsi"/>
          <w:b/>
          <w:bCs/>
          <w:color w:val="C00000"/>
          <w:sz w:val="32"/>
          <w:szCs w:val="32"/>
          <w:u w:val="single"/>
        </w:rPr>
      </w:pPr>
      <w:r w:rsidRPr="0092141D">
        <w:rPr>
          <w:rFonts w:ascii="Gill Sans Std ExtraBold" w:hAnsi="Gill Sans Std ExtraBold"/>
          <w:b/>
          <w:color w:val="FFFFFF" w:themeColor="background1"/>
          <w:sz w:val="32"/>
          <w:highlight w:val="black"/>
          <w:u w:val="single"/>
        </w:rPr>
        <w:lastRenderedPageBreak/>
        <w:t>2. Ενεργός συμμετοχή των πολιτών της χώρας υποδοχής:</w:t>
      </w:r>
      <w:r w:rsidRPr="0092141D">
        <w:rPr>
          <w:rFonts w:ascii="Gill Sans Std ExtraBold" w:hAnsi="Gill Sans Std ExtraBold"/>
          <w:b/>
          <w:sz w:val="32"/>
          <w:u w:val="single"/>
        </w:rPr>
        <w:t xml:space="preserve"> </w:t>
      </w:r>
      <w:r w:rsidRPr="0092141D">
        <w:rPr>
          <w:rFonts w:ascii="Gill Sans Std ExtraBold" w:hAnsi="Gill Sans Std ExtraBold"/>
          <w:b/>
          <w:color w:val="C00000"/>
          <w:sz w:val="32"/>
          <w:u w:val="single"/>
        </w:rPr>
        <w:t>Τρόποι συμμετοχής του πληθυσμού της χώρας υποδοχής</w:t>
      </w:r>
    </w:p>
    <w:p w14:paraId="0974444E" w14:textId="77777777" w:rsidR="00DA02CD" w:rsidRPr="0092141D" w:rsidRDefault="00DA02CD">
      <w:pPr>
        <w:rPr>
          <w:rFonts w:ascii="Gill Sans Std ExtraBold" w:hAnsi="Gill Sans Std ExtraBold" w:cstheme="majorHAnsi"/>
          <w:b/>
          <w:bCs/>
          <w:color w:val="C00000"/>
          <w:sz w:val="20"/>
          <w:szCs w:val="20"/>
          <w:u w:val="single"/>
        </w:rPr>
      </w:pPr>
    </w:p>
    <w:p w14:paraId="269C7326" w14:textId="756F1E36" w:rsidR="00FA2AEB" w:rsidRPr="0092141D" w:rsidRDefault="00E253A2">
      <w:pPr>
        <w:rPr>
          <w:rFonts w:asciiTheme="majorHAnsi" w:hAnsiTheme="majorHAnsi" w:cstheme="majorHAnsi"/>
          <w:sz w:val="28"/>
          <w:szCs w:val="28"/>
        </w:rPr>
      </w:pPr>
      <w:r w:rsidRPr="0092141D">
        <w:rPr>
          <w:rFonts w:asciiTheme="majorHAnsi" w:hAnsiTheme="majorHAnsi"/>
          <w:b/>
          <w:outline/>
          <w:color w:val="C0504D" w:themeColor="accent2"/>
          <w:sz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Α.</w:t>
      </w:r>
      <w:r w:rsidRPr="0092141D">
        <w:rPr>
          <w:rFonts w:asciiTheme="majorHAnsi" w:hAnsiTheme="majorHAnsi"/>
          <w:sz w:val="28"/>
        </w:rPr>
        <w:t xml:space="preserve"> </w:t>
      </w:r>
      <w:r w:rsidRPr="0092141D">
        <w:rPr>
          <w:rFonts w:asciiTheme="majorHAnsi" w:hAnsiTheme="majorHAnsi"/>
          <w:sz w:val="28"/>
        </w:rPr>
        <w:tab/>
      </w:r>
      <w:r w:rsidRPr="0092141D">
        <w:rPr>
          <w:rFonts w:asciiTheme="majorHAnsi" w:hAnsiTheme="majorHAnsi"/>
          <w:b/>
          <w:sz w:val="32"/>
        </w:rPr>
        <w:t>Οικοδόμηση εμπιστοσύνης μέσω της διαφάνειας και της επικοινωνίας</w:t>
      </w:r>
    </w:p>
    <w:p w14:paraId="2BBF514D" w14:textId="46932D62" w:rsidR="00962E88" w:rsidRPr="0092141D" w:rsidRDefault="00E253A2" w:rsidP="00803583">
      <w:pPr>
        <w:pStyle w:val="ListParagraph"/>
        <w:numPr>
          <w:ilvl w:val="0"/>
          <w:numId w:val="10"/>
        </w:numPr>
        <w:jc w:val="both"/>
        <w:rPr>
          <w:rFonts w:asciiTheme="majorHAnsi" w:hAnsiTheme="majorHAnsi" w:cstheme="majorHAnsi"/>
          <w:sz w:val="28"/>
          <w:szCs w:val="28"/>
        </w:rPr>
      </w:pPr>
      <w:r w:rsidRPr="0092141D">
        <w:rPr>
          <w:rFonts w:asciiTheme="majorHAnsi" w:hAnsiTheme="majorHAnsi"/>
          <w:sz w:val="28"/>
        </w:rPr>
        <w:t>Παροχή σαφούς ενημέρωσης σχετικά με τα οφέλη της ένταξης (π.χ. οικονομική ανάπτυξη, πολιτιστικός εμπλουτισμός, ισχυρότερες κοινότητες).</w:t>
      </w:r>
    </w:p>
    <w:p w14:paraId="7E331400" w14:textId="662EDB41" w:rsidR="00962E88" w:rsidRPr="0092141D" w:rsidRDefault="00F66C9E" w:rsidP="00803583">
      <w:pPr>
        <w:pStyle w:val="ListParagraph"/>
        <w:numPr>
          <w:ilvl w:val="0"/>
          <w:numId w:val="10"/>
        </w:numPr>
        <w:jc w:val="both"/>
        <w:rPr>
          <w:rFonts w:asciiTheme="majorHAnsi" w:hAnsiTheme="majorHAnsi" w:cstheme="majorHAnsi"/>
          <w:sz w:val="28"/>
          <w:szCs w:val="28"/>
        </w:rPr>
      </w:pPr>
      <w:r w:rsidRPr="0092141D">
        <w:rPr>
          <w:rFonts w:asciiTheme="majorHAnsi" w:hAnsiTheme="majorHAnsi"/>
          <w:sz w:val="28"/>
        </w:rPr>
        <w:t>Ανοικτή συζήτηση σχετικά με τις ανησυχίες (π.χ. στεγαστικές ελλείψεις, ανταγωνισμός ως προς τις θέσεις εργασίας), με παράλληλη έμφαση στις ευθύνες και τα δικαιώματα όλων.</w:t>
      </w:r>
    </w:p>
    <w:p w14:paraId="7F369F12" w14:textId="374B3CE8" w:rsidR="00FA2AEB" w:rsidRPr="0092141D" w:rsidRDefault="00B87CD7" w:rsidP="00803583">
      <w:pPr>
        <w:pStyle w:val="ListParagraph"/>
        <w:numPr>
          <w:ilvl w:val="0"/>
          <w:numId w:val="10"/>
        </w:numPr>
        <w:jc w:val="both"/>
        <w:rPr>
          <w:rFonts w:asciiTheme="majorHAnsi" w:hAnsiTheme="majorHAnsi" w:cstheme="majorHAnsi"/>
          <w:sz w:val="28"/>
          <w:szCs w:val="28"/>
        </w:rPr>
      </w:pPr>
      <w:r w:rsidRPr="0092141D">
        <w:rPr>
          <w:rFonts w:asciiTheme="majorHAnsi" w:hAnsiTheme="majorHAnsi"/>
          <w:sz w:val="28"/>
        </w:rPr>
        <w:t>Συνεργασία με τα μέσα ενημέρωσης και τους τοπικούς ιθύνοντες για την αντιμετώπιση της παραπληροφόρησης.</w:t>
      </w:r>
    </w:p>
    <w:p w14:paraId="242DC7E1" w14:textId="6126A5F3" w:rsidR="00FA2AEB" w:rsidRPr="0092141D" w:rsidRDefault="00E253A2">
      <w:pPr>
        <w:rPr>
          <w:rFonts w:asciiTheme="majorHAnsi" w:hAnsiTheme="majorHAnsi" w:cstheme="majorHAnsi"/>
          <w:sz w:val="28"/>
          <w:szCs w:val="28"/>
        </w:rPr>
      </w:pPr>
      <w:r w:rsidRPr="0092141D">
        <w:rPr>
          <w:rFonts w:asciiTheme="majorHAnsi" w:hAnsiTheme="majorHAnsi"/>
          <w:b/>
          <w:outline/>
          <w:color w:val="C0504D" w:themeColor="accent2"/>
          <w:sz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Β.</w:t>
      </w:r>
      <w:r w:rsidRPr="0092141D">
        <w:rPr>
          <w:rFonts w:asciiTheme="majorHAnsi" w:hAnsiTheme="majorHAnsi"/>
          <w:sz w:val="40"/>
        </w:rPr>
        <w:t xml:space="preserve"> </w:t>
      </w:r>
      <w:r w:rsidRPr="0092141D">
        <w:rPr>
          <w:rFonts w:asciiTheme="majorHAnsi" w:hAnsiTheme="majorHAnsi"/>
          <w:sz w:val="28"/>
        </w:rPr>
        <w:tab/>
      </w:r>
      <w:r w:rsidRPr="0092141D">
        <w:rPr>
          <w:rFonts w:asciiTheme="majorHAnsi" w:hAnsiTheme="majorHAnsi"/>
          <w:b/>
          <w:sz w:val="32"/>
        </w:rPr>
        <w:t>Δημιουργία και στήριξη προγραμμάτων εθελοντισμού και καθοδήγησης</w:t>
      </w:r>
    </w:p>
    <w:p w14:paraId="5CAEFC5C" w14:textId="6ACBF228" w:rsidR="00962E88" w:rsidRPr="0092141D" w:rsidRDefault="00E253A2" w:rsidP="00803583">
      <w:pPr>
        <w:pStyle w:val="ListParagraph"/>
        <w:numPr>
          <w:ilvl w:val="0"/>
          <w:numId w:val="11"/>
        </w:numPr>
        <w:jc w:val="both"/>
        <w:rPr>
          <w:rFonts w:asciiTheme="majorHAnsi" w:hAnsiTheme="majorHAnsi" w:cstheme="majorHAnsi"/>
          <w:sz w:val="28"/>
          <w:szCs w:val="28"/>
        </w:rPr>
      </w:pPr>
      <w:r w:rsidRPr="0092141D">
        <w:rPr>
          <w:rFonts w:asciiTheme="majorHAnsi" w:hAnsiTheme="majorHAnsi"/>
          <w:sz w:val="28"/>
        </w:rPr>
        <w:t xml:space="preserve">Επισημοποίηση του ρόλου των ντόπιων (π.χ. μέντορες, φίλοι που βοηθούν στην εκμάθηση της γλώσσας, χορηγοί στέγης). Ορισμός ελάχιστου χρόνου δέσμευσης για τους εθελοντές (π.χ. έξι μήνες) και παροχή κατάρτισης. Με βάση τα στοιχεία, η κοινωνική συνοχή βελτιώνεται όταν οι πολίτες της χώρας υποδοχής συμμετέχουν </w:t>
      </w:r>
      <w:r w:rsidRPr="0092141D">
        <w:rPr>
          <w:rFonts w:asciiTheme="majorHAnsi" w:hAnsiTheme="majorHAnsi"/>
          <w:sz w:val="28"/>
          <w:u w:val="single"/>
        </w:rPr>
        <w:t>ως εταίροι</w:t>
      </w:r>
      <w:r w:rsidRPr="0092141D">
        <w:rPr>
          <w:rFonts w:asciiTheme="majorHAnsi" w:hAnsiTheme="majorHAnsi"/>
          <w:sz w:val="28"/>
        </w:rPr>
        <w:t>.</w:t>
      </w:r>
    </w:p>
    <w:p w14:paraId="2199149D" w14:textId="14335C38" w:rsidR="00FA2AEB" w:rsidRPr="0092141D" w:rsidRDefault="00E253A2" w:rsidP="00803583">
      <w:pPr>
        <w:pStyle w:val="ListParagraph"/>
        <w:numPr>
          <w:ilvl w:val="0"/>
          <w:numId w:val="11"/>
        </w:numPr>
        <w:jc w:val="both"/>
        <w:rPr>
          <w:rFonts w:asciiTheme="majorHAnsi" w:hAnsiTheme="majorHAnsi" w:cstheme="majorHAnsi"/>
          <w:sz w:val="28"/>
          <w:szCs w:val="28"/>
        </w:rPr>
      </w:pPr>
      <w:r w:rsidRPr="0092141D">
        <w:rPr>
          <w:rFonts w:asciiTheme="majorHAnsi" w:hAnsiTheme="majorHAnsi"/>
          <w:sz w:val="28"/>
        </w:rPr>
        <w:t>Αναγνώριση της συμβολής (π.χ. πιστοποιητικά, δημόσια αναγνώριση, δωρεάν κάρτες εισόδου σε πολιτιστικές εκδηλώσεις, ευκαιρίες δικτύωσης).</w:t>
      </w:r>
    </w:p>
    <w:p w14:paraId="4C26F796" w14:textId="77777777" w:rsidR="00DA02CD" w:rsidRPr="0092141D" w:rsidRDefault="00DA02CD">
      <w:pPr>
        <w:rPr>
          <w:rFonts w:asciiTheme="majorHAnsi" w:hAnsiTheme="majorHAnsi" w:cstheme="majorHAnsi"/>
          <w:sz w:val="28"/>
          <w:szCs w:val="28"/>
        </w:rPr>
      </w:pPr>
    </w:p>
    <w:p w14:paraId="625C0E38" w14:textId="034F32DF" w:rsidR="00FA2AEB" w:rsidRPr="0092141D" w:rsidRDefault="00E253A2">
      <w:pPr>
        <w:rPr>
          <w:rFonts w:asciiTheme="majorHAnsi" w:hAnsiTheme="majorHAnsi" w:cstheme="majorHAnsi"/>
          <w:sz w:val="28"/>
          <w:szCs w:val="28"/>
        </w:rPr>
      </w:pPr>
      <w:r w:rsidRPr="0092141D">
        <w:rPr>
          <w:rFonts w:asciiTheme="majorHAnsi" w:hAnsiTheme="majorHAnsi"/>
          <w:b/>
          <w:outline/>
          <w:color w:val="C0504D" w:themeColor="accent2"/>
          <w:sz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Γ.</w:t>
      </w:r>
      <w:r w:rsidRPr="0092141D">
        <w:rPr>
          <w:rFonts w:asciiTheme="majorHAnsi" w:hAnsiTheme="majorHAnsi"/>
          <w:sz w:val="28"/>
        </w:rPr>
        <w:t xml:space="preserve"> </w:t>
      </w:r>
      <w:r w:rsidRPr="0092141D">
        <w:rPr>
          <w:rFonts w:asciiTheme="majorHAnsi" w:hAnsiTheme="majorHAnsi"/>
          <w:sz w:val="28"/>
        </w:rPr>
        <w:tab/>
      </w:r>
      <w:r w:rsidRPr="0092141D">
        <w:rPr>
          <w:rFonts w:asciiTheme="majorHAnsi" w:hAnsiTheme="majorHAnsi"/>
          <w:b/>
          <w:sz w:val="32"/>
        </w:rPr>
        <w:t>Προώθηση κοινών χώρων και πολιτιστικών ανταλλαγών</w:t>
      </w:r>
    </w:p>
    <w:p w14:paraId="3C8E460B" w14:textId="3F347084" w:rsidR="0019521B" w:rsidRPr="0092141D" w:rsidRDefault="0019521B" w:rsidP="00803583">
      <w:pPr>
        <w:pStyle w:val="ListParagraph"/>
        <w:numPr>
          <w:ilvl w:val="0"/>
          <w:numId w:val="12"/>
        </w:numPr>
        <w:jc w:val="both"/>
        <w:rPr>
          <w:rFonts w:asciiTheme="majorHAnsi" w:hAnsiTheme="majorHAnsi" w:cstheme="majorHAnsi"/>
          <w:sz w:val="28"/>
          <w:szCs w:val="28"/>
        </w:rPr>
      </w:pPr>
      <w:r w:rsidRPr="0092141D">
        <w:rPr>
          <w:rFonts w:asciiTheme="majorHAnsi" w:hAnsiTheme="majorHAnsi"/>
          <w:sz w:val="28"/>
        </w:rPr>
        <w:lastRenderedPageBreak/>
        <w:t>Δημιουργία ευκαιριών για αμοιβαία κατανόηση. Με βάση τα στοιχεία, η συζήτηση, η εξεύρεση κοινών ενδιαφερόντων, η ανταλλαγή γνώσεων, τα κοινά έργα, οι πολιτιστικές και γαστρονομικές ανταλλαγές κ.λπ. συμβάλλουν στη μείωση των προκαταλήψεων και προωθούν την αμοιβαία κατανόηση.</w:t>
      </w:r>
    </w:p>
    <w:p w14:paraId="3551FD3C" w14:textId="57FB1235" w:rsidR="00803583" w:rsidRPr="0092141D" w:rsidRDefault="00E253A2" w:rsidP="00803583">
      <w:pPr>
        <w:pStyle w:val="ListParagraph"/>
        <w:numPr>
          <w:ilvl w:val="0"/>
          <w:numId w:val="12"/>
        </w:numPr>
        <w:jc w:val="both"/>
        <w:rPr>
          <w:rFonts w:asciiTheme="majorHAnsi" w:hAnsiTheme="majorHAnsi" w:cstheme="majorHAnsi"/>
          <w:sz w:val="28"/>
          <w:szCs w:val="28"/>
        </w:rPr>
      </w:pPr>
      <w:r w:rsidRPr="0092141D">
        <w:rPr>
          <w:rFonts w:asciiTheme="majorHAnsi" w:hAnsiTheme="majorHAnsi"/>
          <w:sz w:val="28"/>
        </w:rPr>
        <w:t>Επένδυση σε φυσικούς χώρους όπου ο τοπικός πληθυσμός και οι μετανάστες αλληλεπιδρούν με φυσικό τρόπο (π.χ. κοινοτικά κέντρα, πάρκα, αγορές). Προσφορά εγκαταστάσεων παιδικής φροντίδας, δημιουργία ευκαιριών για γλωσσικές ανταλλαγές και κοινά γεύματα κ.λπ.</w:t>
      </w:r>
    </w:p>
    <w:p w14:paraId="23EE35D4" w14:textId="3CE6969F" w:rsidR="00FA2AEB" w:rsidRPr="0092141D" w:rsidRDefault="00E253A2" w:rsidP="00803583">
      <w:pPr>
        <w:pStyle w:val="ListParagraph"/>
        <w:numPr>
          <w:ilvl w:val="0"/>
          <w:numId w:val="12"/>
        </w:numPr>
        <w:jc w:val="both"/>
        <w:rPr>
          <w:rFonts w:asciiTheme="majorHAnsi" w:hAnsiTheme="majorHAnsi" w:cstheme="majorHAnsi"/>
          <w:sz w:val="28"/>
          <w:szCs w:val="28"/>
        </w:rPr>
      </w:pPr>
      <w:r w:rsidRPr="0092141D">
        <w:rPr>
          <w:rFonts w:asciiTheme="majorHAnsi" w:hAnsiTheme="majorHAnsi"/>
          <w:sz w:val="28"/>
        </w:rPr>
        <w:t>Στήριξη πρωτοβουλιών σε επίπεδο βάσης (π.χ. αθλητικοί σύλλογοι, καλλιτεχνικά προγράμματα, κοινοτικοί κήποι).</w:t>
      </w:r>
    </w:p>
    <w:p w14:paraId="59187406" w14:textId="77777777" w:rsidR="00803583" w:rsidRPr="0092141D" w:rsidRDefault="00803583">
      <w:pPr>
        <w:rPr>
          <w:rFonts w:asciiTheme="majorHAnsi" w:hAnsiTheme="majorHAnsi" w:cstheme="majorHAnsi"/>
          <w:sz w:val="28"/>
          <w:szCs w:val="28"/>
        </w:rPr>
      </w:pPr>
    </w:p>
    <w:p w14:paraId="17746D74" w14:textId="07EA0563" w:rsidR="00FA2AEB" w:rsidRPr="0092141D" w:rsidRDefault="00E253A2">
      <w:pPr>
        <w:rPr>
          <w:rFonts w:asciiTheme="majorHAnsi" w:hAnsiTheme="majorHAnsi" w:cstheme="majorHAnsi"/>
          <w:sz w:val="28"/>
          <w:szCs w:val="28"/>
        </w:rPr>
      </w:pPr>
      <w:r w:rsidRPr="0092141D">
        <w:rPr>
          <w:rFonts w:asciiTheme="majorHAnsi" w:hAnsiTheme="majorHAnsi"/>
          <w:b/>
          <w:outline/>
          <w:color w:val="C0504D" w:themeColor="accent2"/>
          <w:sz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Δ.</w:t>
      </w:r>
      <w:r w:rsidRPr="0092141D">
        <w:rPr>
          <w:rFonts w:asciiTheme="majorHAnsi" w:hAnsiTheme="majorHAnsi"/>
          <w:sz w:val="28"/>
        </w:rPr>
        <w:t xml:space="preserve"> </w:t>
      </w:r>
      <w:r w:rsidRPr="0092141D">
        <w:rPr>
          <w:rFonts w:asciiTheme="majorHAnsi" w:hAnsiTheme="majorHAnsi"/>
          <w:sz w:val="28"/>
        </w:rPr>
        <w:tab/>
      </w:r>
      <w:r w:rsidRPr="0092141D">
        <w:rPr>
          <w:rFonts w:asciiTheme="majorHAnsi" w:hAnsiTheme="majorHAnsi"/>
          <w:b/>
          <w:sz w:val="32"/>
        </w:rPr>
        <w:t>Προαγωγή της συμμετοχής εργοδοτών και συνδικαλιστικών οργανώσεων</w:t>
      </w:r>
    </w:p>
    <w:p w14:paraId="2E50C5F1" w14:textId="0593249F" w:rsidR="00803583" w:rsidRPr="0092141D" w:rsidRDefault="00E253A2" w:rsidP="00803583">
      <w:pPr>
        <w:pStyle w:val="ListParagraph"/>
        <w:numPr>
          <w:ilvl w:val="0"/>
          <w:numId w:val="13"/>
        </w:numPr>
        <w:jc w:val="both"/>
        <w:rPr>
          <w:rFonts w:asciiTheme="majorHAnsi" w:hAnsiTheme="majorHAnsi" w:cstheme="majorHAnsi"/>
          <w:sz w:val="28"/>
          <w:szCs w:val="28"/>
        </w:rPr>
      </w:pPr>
      <w:r w:rsidRPr="0092141D">
        <w:rPr>
          <w:rFonts w:asciiTheme="majorHAnsi" w:hAnsiTheme="majorHAnsi"/>
          <w:sz w:val="28"/>
        </w:rPr>
        <w:t>Παροχή κινήτρων στις επιχειρήσεις για την πρόσληψη και την κατάρτιση μεταναστών (π.χ. παροχή επιδοτήσεων, φορολογικών ελαφρύνσεων). Η απασχόληση επιταχύνει την ένταξη.</w:t>
      </w:r>
    </w:p>
    <w:p w14:paraId="04C560E5" w14:textId="4BB9B490" w:rsidR="00FA2AEB" w:rsidRPr="0092141D" w:rsidRDefault="00E253A2" w:rsidP="00803583">
      <w:pPr>
        <w:pStyle w:val="ListParagraph"/>
        <w:numPr>
          <w:ilvl w:val="0"/>
          <w:numId w:val="13"/>
        </w:numPr>
        <w:jc w:val="both"/>
        <w:rPr>
          <w:rFonts w:asciiTheme="majorHAnsi" w:hAnsiTheme="majorHAnsi" w:cstheme="majorHAnsi"/>
          <w:sz w:val="28"/>
          <w:szCs w:val="28"/>
        </w:rPr>
      </w:pPr>
      <w:r w:rsidRPr="0092141D">
        <w:rPr>
          <w:rFonts w:asciiTheme="majorHAnsi" w:hAnsiTheme="majorHAnsi"/>
          <w:sz w:val="28"/>
        </w:rPr>
        <w:t>Δημιουργία τομεακών εταιρικών σχέσεων (π.χ. στον τομέα της υγείας και της εφοδιαστικής) για την αντιστοίχιση των δεξιοτήτων των μεταναστών με τις ανάγκες σε εργατικό δυναμικό.</w:t>
      </w:r>
    </w:p>
    <w:p w14:paraId="35B3EC51" w14:textId="77777777" w:rsidR="00803583" w:rsidRPr="0092141D" w:rsidRDefault="00803583">
      <w:pPr>
        <w:rPr>
          <w:rFonts w:asciiTheme="majorHAnsi" w:hAnsiTheme="majorHAnsi" w:cstheme="majorHAnsi"/>
          <w:sz w:val="28"/>
          <w:szCs w:val="28"/>
        </w:rPr>
      </w:pPr>
    </w:p>
    <w:p w14:paraId="69E02E39" w14:textId="2BAF737A" w:rsidR="00803583" w:rsidRPr="0092141D" w:rsidRDefault="00E253A2">
      <w:pPr>
        <w:rPr>
          <w:rFonts w:asciiTheme="majorHAnsi" w:hAnsiTheme="majorHAnsi" w:cstheme="majorHAnsi"/>
          <w:sz w:val="28"/>
          <w:szCs w:val="28"/>
        </w:rPr>
      </w:pPr>
      <w:r w:rsidRPr="0092141D">
        <w:rPr>
          <w:rFonts w:asciiTheme="majorHAnsi" w:hAnsiTheme="majorHAnsi"/>
          <w:b/>
          <w:outline/>
          <w:color w:val="C0504D" w:themeColor="accent2"/>
          <w:sz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Ε.</w:t>
      </w:r>
      <w:r w:rsidRPr="0092141D">
        <w:rPr>
          <w:rFonts w:asciiTheme="majorHAnsi" w:hAnsiTheme="majorHAnsi"/>
          <w:sz w:val="28"/>
        </w:rPr>
        <w:t xml:space="preserve"> </w:t>
      </w:r>
      <w:r w:rsidRPr="0092141D">
        <w:rPr>
          <w:rFonts w:asciiTheme="majorHAnsi" w:hAnsiTheme="majorHAnsi"/>
          <w:sz w:val="28"/>
        </w:rPr>
        <w:tab/>
      </w:r>
      <w:r w:rsidRPr="0092141D">
        <w:rPr>
          <w:rFonts w:asciiTheme="majorHAnsi" w:hAnsiTheme="majorHAnsi"/>
          <w:b/>
          <w:sz w:val="32"/>
        </w:rPr>
        <w:t>Ενδυνάμωση των τοπικών θεσμών (σχολεία, αστυνομία, υπηρεσίες υγείας)</w:t>
      </w:r>
    </w:p>
    <w:p w14:paraId="55655389" w14:textId="77777777" w:rsidR="004D10C9" w:rsidRPr="0092141D" w:rsidRDefault="00E253A2" w:rsidP="002B7516">
      <w:pPr>
        <w:pStyle w:val="ListParagraph"/>
        <w:numPr>
          <w:ilvl w:val="0"/>
          <w:numId w:val="14"/>
        </w:numPr>
        <w:jc w:val="both"/>
        <w:rPr>
          <w:rFonts w:asciiTheme="majorHAnsi" w:hAnsiTheme="majorHAnsi" w:cstheme="majorHAnsi"/>
          <w:sz w:val="28"/>
          <w:szCs w:val="28"/>
        </w:rPr>
      </w:pPr>
      <w:r w:rsidRPr="0092141D">
        <w:rPr>
          <w:rFonts w:asciiTheme="majorHAnsi" w:hAnsiTheme="majorHAnsi"/>
          <w:sz w:val="28"/>
        </w:rPr>
        <w:t xml:space="preserve">Κατάρτιση των εκπαιδευτικών, των αστυνομικών και των επαγγελματιών υγείας σε πολιτισμικά θέματα και πρακτικές κατά των διακρίσεων. Εκπαίδευση πολύγλωσσων διαμεσολαβητών για να εργαστούν σε αυτές τις δομές. </w:t>
      </w:r>
    </w:p>
    <w:p w14:paraId="3F23AEFB" w14:textId="05F9ADD9" w:rsidR="00FA2AEB" w:rsidRPr="0092141D" w:rsidRDefault="00E253A2" w:rsidP="002B7516">
      <w:pPr>
        <w:pStyle w:val="ListParagraph"/>
        <w:numPr>
          <w:ilvl w:val="0"/>
          <w:numId w:val="14"/>
        </w:numPr>
        <w:jc w:val="both"/>
        <w:rPr>
          <w:rFonts w:asciiTheme="majorHAnsi" w:hAnsiTheme="majorHAnsi" w:cstheme="majorHAnsi"/>
          <w:sz w:val="28"/>
          <w:szCs w:val="28"/>
        </w:rPr>
      </w:pPr>
      <w:r w:rsidRPr="0092141D">
        <w:rPr>
          <w:rFonts w:asciiTheme="majorHAnsi" w:hAnsiTheme="majorHAnsi"/>
          <w:sz w:val="28"/>
        </w:rPr>
        <w:lastRenderedPageBreak/>
        <w:t>Ενθάρρυνση της εκπροσώπησης των μεταναστών στα τοπικά θεσμικά όργανα (π.χ. ενώσεις εκπαιδευτικών και γονέων, συνοικιακά συμβούλια).</w:t>
      </w:r>
    </w:p>
    <w:p w14:paraId="568EFE93" w14:textId="0080CD43" w:rsidR="002B7516" w:rsidRPr="0092141D" w:rsidRDefault="002B7516" w:rsidP="002B7516">
      <w:pPr>
        <w:pStyle w:val="ListParagraph"/>
        <w:numPr>
          <w:ilvl w:val="0"/>
          <w:numId w:val="14"/>
        </w:numPr>
        <w:jc w:val="both"/>
        <w:rPr>
          <w:rFonts w:asciiTheme="majorHAnsi" w:hAnsiTheme="majorHAnsi" w:cstheme="majorHAnsi"/>
          <w:sz w:val="28"/>
          <w:szCs w:val="28"/>
        </w:rPr>
      </w:pPr>
      <w:r w:rsidRPr="0092141D">
        <w:rPr>
          <w:rFonts w:asciiTheme="majorHAnsi" w:hAnsiTheme="majorHAnsi"/>
          <w:sz w:val="28"/>
        </w:rPr>
        <w:t>Διοργάνωση τακτικών συναντήσεων μεταξύ της αστυνομίας και των κοινοτήτων μεταναστών για την οικοδόμηση εμπιστοσύνης και την αντιμετώπιση ανησυχιών (π.χ. ενημερωτικές συναντήσεις, καθοδήγηση, πρόληψη της κατάρτισης προφίλ με βάση τα φυλετικά χαρακτηριστικά κ.λπ.).</w:t>
      </w:r>
    </w:p>
    <w:p w14:paraId="3609119B" w14:textId="77777777" w:rsidR="004D10C9" w:rsidRPr="0092141D" w:rsidRDefault="004D10C9">
      <w:pPr>
        <w:rPr>
          <w:rFonts w:asciiTheme="majorHAnsi" w:hAnsiTheme="majorHAnsi" w:cstheme="majorHAnsi"/>
          <w:sz w:val="28"/>
          <w:szCs w:val="28"/>
        </w:rPr>
      </w:pPr>
    </w:p>
    <w:p w14:paraId="363BF9D5" w14:textId="136EF04F" w:rsidR="00FA2AEB" w:rsidRPr="0092141D" w:rsidRDefault="00E253A2">
      <w:pPr>
        <w:rPr>
          <w:rFonts w:asciiTheme="majorHAnsi" w:hAnsiTheme="majorHAnsi" w:cstheme="majorHAnsi"/>
          <w:sz w:val="28"/>
          <w:szCs w:val="28"/>
        </w:rPr>
      </w:pPr>
      <w:r w:rsidRPr="0092141D">
        <w:rPr>
          <w:rFonts w:asciiTheme="majorHAnsi" w:hAnsiTheme="majorHAnsi"/>
          <w:b/>
          <w:outline/>
          <w:color w:val="C0504D" w:themeColor="accent2"/>
          <w:sz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ΣΤ.</w:t>
      </w:r>
      <w:r w:rsidRPr="0092141D">
        <w:rPr>
          <w:rFonts w:asciiTheme="majorHAnsi" w:hAnsiTheme="majorHAnsi"/>
          <w:sz w:val="28"/>
        </w:rPr>
        <w:t xml:space="preserve"> </w:t>
      </w:r>
      <w:r w:rsidRPr="0092141D">
        <w:rPr>
          <w:rFonts w:asciiTheme="majorHAnsi" w:hAnsiTheme="majorHAnsi"/>
          <w:sz w:val="28"/>
        </w:rPr>
        <w:tab/>
      </w:r>
      <w:r w:rsidRPr="0092141D">
        <w:rPr>
          <w:rFonts w:asciiTheme="majorHAnsi" w:hAnsiTheme="majorHAnsi"/>
          <w:b/>
          <w:sz w:val="32"/>
        </w:rPr>
        <w:t>Χρήση ψηφιακών εργαλείων για τη διευκόλυνση της συμμετοχής</w:t>
      </w:r>
    </w:p>
    <w:p w14:paraId="5BDC2641" w14:textId="5598D84F" w:rsidR="004D10C9" w:rsidRPr="0092141D" w:rsidRDefault="004D10C9" w:rsidP="004D10C9">
      <w:pPr>
        <w:pStyle w:val="ListParagraph"/>
        <w:numPr>
          <w:ilvl w:val="0"/>
          <w:numId w:val="15"/>
        </w:numPr>
        <w:jc w:val="both"/>
        <w:rPr>
          <w:rFonts w:asciiTheme="majorHAnsi" w:hAnsiTheme="majorHAnsi" w:cstheme="majorHAnsi"/>
          <w:sz w:val="28"/>
          <w:szCs w:val="28"/>
        </w:rPr>
      </w:pPr>
      <w:r w:rsidRPr="0092141D">
        <w:rPr>
          <w:rFonts w:asciiTheme="majorHAnsi" w:hAnsiTheme="majorHAnsi"/>
          <w:sz w:val="28"/>
        </w:rPr>
        <w:t>Δημιουργία διαδικτυακών πλατφορμών/εφαρμογών όπου ο τοπικός πληθυσμός μπορεί να προσφέρει δεξιότητες, στέγαση ή καθοδήγηση στους μετανάστες. Δημιουργία λογαριασμού στα μέσα κοινωνικής δικτύωσης όπου οι πολίτες της χώρας υποδοχής μπορούν να συμμετέχουν εθελοντικά ως μέντορες.</w:t>
      </w:r>
    </w:p>
    <w:p w14:paraId="0F4EC66C" w14:textId="00E492B0" w:rsidR="00FA2AEB" w:rsidRPr="0092141D" w:rsidRDefault="00E253A2" w:rsidP="004D10C9">
      <w:pPr>
        <w:pStyle w:val="ListParagraph"/>
        <w:numPr>
          <w:ilvl w:val="0"/>
          <w:numId w:val="15"/>
        </w:numPr>
        <w:jc w:val="both"/>
        <w:rPr>
          <w:rFonts w:asciiTheme="majorHAnsi" w:hAnsiTheme="majorHAnsi" w:cstheme="majorHAnsi"/>
          <w:sz w:val="28"/>
          <w:szCs w:val="28"/>
        </w:rPr>
      </w:pPr>
      <w:r w:rsidRPr="0092141D">
        <w:rPr>
          <w:rFonts w:asciiTheme="majorHAnsi" w:hAnsiTheme="majorHAnsi"/>
          <w:sz w:val="28"/>
        </w:rPr>
        <w:t>Ανάπτυξη εκστρατειών στα μέσα κοινωνικής δικτύωσης για την προβολή επιτυχημένων παραδειγμάτων και την ενθάρρυνση της συμμετοχής.</w:t>
      </w:r>
    </w:p>
    <w:p w14:paraId="52FD98EE" w14:textId="77777777" w:rsidR="004D10C9" w:rsidRPr="0092141D" w:rsidRDefault="004D10C9">
      <w:pPr>
        <w:rPr>
          <w:rFonts w:asciiTheme="majorHAnsi" w:hAnsiTheme="majorHAnsi" w:cstheme="majorHAnsi"/>
          <w:sz w:val="28"/>
          <w:szCs w:val="28"/>
        </w:rPr>
      </w:pPr>
    </w:p>
    <w:p w14:paraId="007F45FA" w14:textId="5286DE6D" w:rsidR="00FA2AEB" w:rsidRPr="0092141D" w:rsidRDefault="00E253A2">
      <w:pPr>
        <w:rPr>
          <w:rFonts w:asciiTheme="majorHAnsi" w:hAnsiTheme="majorHAnsi" w:cstheme="majorHAnsi"/>
          <w:sz w:val="28"/>
          <w:szCs w:val="28"/>
        </w:rPr>
      </w:pPr>
      <w:r w:rsidRPr="0092141D">
        <w:rPr>
          <w:rFonts w:asciiTheme="majorHAnsi" w:hAnsiTheme="majorHAnsi"/>
          <w:b/>
          <w:outline/>
          <w:color w:val="C0504D" w:themeColor="accent2"/>
          <w:sz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Ζ.</w:t>
      </w:r>
      <w:r w:rsidRPr="0092141D">
        <w:rPr>
          <w:rFonts w:asciiTheme="majorHAnsi" w:hAnsiTheme="majorHAnsi"/>
          <w:sz w:val="28"/>
        </w:rPr>
        <w:t xml:space="preserve"> </w:t>
      </w:r>
      <w:r w:rsidRPr="0092141D">
        <w:rPr>
          <w:rFonts w:asciiTheme="majorHAnsi" w:hAnsiTheme="majorHAnsi"/>
          <w:sz w:val="28"/>
        </w:rPr>
        <w:tab/>
      </w:r>
      <w:r w:rsidRPr="0092141D">
        <w:rPr>
          <w:rFonts w:asciiTheme="majorHAnsi" w:hAnsiTheme="majorHAnsi"/>
          <w:b/>
          <w:sz w:val="32"/>
        </w:rPr>
        <w:t>Μέτρηση και δημοσιοποίηση των αποτελεσμάτων</w:t>
      </w:r>
    </w:p>
    <w:p w14:paraId="1A49D0E5" w14:textId="4FE692EF" w:rsidR="004D10C9" w:rsidRPr="0092141D" w:rsidRDefault="00E253A2" w:rsidP="004D10C9">
      <w:pPr>
        <w:pStyle w:val="ListParagraph"/>
        <w:numPr>
          <w:ilvl w:val="0"/>
          <w:numId w:val="16"/>
        </w:numPr>
        <w:jc w:val="both"/>
        <w:rPr>
          <w:rFonts w:asciiTheme="majorHAnsi" w:hAnsiTheme="majorHAnsi" w:cstheme="majorHAnsi"/>
          <w:sz w:val="28"/>
          <w:szCs w:val="28"/>
        </w:rPr>
      </w:pPr>
      <w:r w:rsidRPr="0092141D">
        <w:rPr>
          <w:rFonts w:asciiTheme="majorHAnsi" w:hAnsiTheme="majorHAnsi"/>
          <w:sz w:val="28"/>
        </w:rPr>
        <w:t>Παρακολούθηση και τακτική δημοσίευση δεδομένων για τα ποσοστά απασχόλησης, τις σχολικές επιδόσεις, τις γλωσσικές δεξιότητες, τον εθελοντισμό, την κοινωνική εμπιστοσύνη κ.λπ.</w:t>
      </w:r>
    </w:p>
    <w:p w14:paraId="27DCC789" w14:textId="30E6A702" w:rsidR="00FA2AEB" w:rsidRPr="0092141D" w:rsidRDefault="00E253A2" w:rsidP="004D10C9">
      <w:pPr>
        <w:pStyle w:val="ListParagraph"/>
        <w:numPr>
          <w:ilvl w:val="0"/>
          <w:numId w:val="16"/>
        </w:numPr>
        <w:jc w:val="both"/>
        <w:rPr>
          <w:rFonts w:asciiTheme="majorHAnsi" w:hAnsiTheme="majorHAnsi" w:cstheme="majorHAnsi"/>
          <w:sz w:val="28"/>
          <w:szCs w:val="28"/>
        </w:rPr>
      </w:pPr>
      <w:r w:rsidRPr="0092141D">
        <w:rPr>
          <w:rFonts w:asciiTheme="majorHAnsi" w:hAnsiTheme="majorHAnsi"/>
          <w:sz w:val="28"/>
        </w:rPr>
        <w:t>Εορτασμός των οροσήμων (π.χ. «φέτος 100 ντόπιοι παρείχαν καθοδήγηση σε μετανάστες»). Διοργάνωση ετήσιας τελετής απονομής βραβείων στους πολίτες της χώρας υποδοχής που προσέφεραν εθελοντική εργασία.</w:t>
      </w:r>
    </w:p>
    <w:p w14:paraId="180D6714" w14:textId="79B8AD8B" w:rsidR="00461D41" w:rsidRPr="0092141D" w:rsidRDefault="00461D41" w:rsidP="004D10C9">
      <w:pPr>
        <w:pStyle w:val="ListParagraph"/>
        <w:numPr>
          <w:ilvl w:val="0"/>
          <w:numId w:val="16"/>
        </w:numPr>
        <w:jc w:val="both"/>
        <w:rPr>
          <w:rFonts w:asciiTheme="majorHAnsi" w:hAnsiTheme="majorHAnsi" w:cstheme="majorHAnsi"/>
          <w:sz w:val="28"/>
          <w:szCs w:val="28"/>
        </w:rPr>
      </w:pPr>
      <w:r w:rsidRPr="0092141D">
        <w:rPr>
          <w:rFonts w:asciiTheme="majorHAnsi" w:hAnsiTheme="majorHAnsi"/>
          <w:sz w:val="28"/>
        </w:rPr>
        <w:lastRenderedPageBreak/>
        <w:t xml:space="preserve">Συνεχής διάλογος με τον πληθυσμό της χώρας υποδοχής, την κοινότητα των μεταναστών, τους τοπικούς ιθύνοντες και τα τοπικά μέσα. </w:t>
      </w:r>
    </w:p>
    <w:p w14:paraId="38869FD8" w14:textId="77777777" w:rsidR="00FA2AEB" w:rsidRPr="0092141D" w:rsidRDefault="00FA2AEB">
      <w:pPr>
        <w:rPr>
          <w:rFonts w:asciiTheme="majorHAnsi" w:hAnsiTheme="majorHAnsi" w:cstheme="majorHAnsi"/>
          <w:sz w:val="28"/>
          <w:szCs w:val="28"/>
        </w:rPr>
      </w:pPr>
    </w:p>
    <w:p w14:paraId="4760421F" w14:textId="322CC1F9" w:rsidR="003A0792" w:rsidRPr="0092141D" w:rsidRDefault="003A0792" w:rsidP="003A0792">
      <w:pPr>
        <w:rPr>
          <w:rFonts w:ascii="Gill Sans Std ExtraBold" w:hAnsi="Gill Sans Std ExtraBold" w:cstheme="majorHAnsi"/>
          <w:b/>
          <w:bCs/>
          <w:color w:val="C00000"/>
          <w:sz w:val="32"/>
          <w:szCs w:val="32"/>
          <w:u w:val="single"/>
        </w:rPr>
      </w:pPr>
      <w:r w:rsidRPr="0092141D">
        <w:rPr>
          <w:rFonts w:ascii="Gill Sans Std ExtraBold" w:hAnsi="Gill Sans Std ExtraBold"/>
          <w:b/>
          <w:color w:val="FFFFFF" w:themeColor="background1"/>
          <w:sz w:val="32"/>
          <w:highlight w:val="black"/>
          <w:u w:val="single"/>
        </w:rPr>
        <w:t>Δικαιώματα και υποχρεώσεις</w:t>
      </w:r>
      <w:r w:rsidRPr="0092141D">
        <w:rPr>
          <w:rFonts w:ascii="Gill Sans Std ExtraBold" w:hAnsi="Gill Sans Std ExtraBold"/>
          <w:b/>
          <w:color w:val="C00000"/>
          <w:sz w:val="32"/>
          <w:u w:val="single"/>
        </w:rPr>
        <w:t xml:space="preserve"> των μεταναστών και των πολιτών της χώρας υποδοχής </w:t>
      </w:r>
    </w:p>
    <w:p w14:paraId="7409C5A6" w14:textId="77777777" w:rsidR="003A0792" w:rsidRPr="0092141D" w:rsidRDefault="003A0792" w:rsidP="003A0792"/>
    <w:p w14:paraId="59AA3AF7" w14:textId="38470AD4" w:rsidR="003A0792" w:rsidRPr="0092141D" w:rsidRDefault="003A0792" w:rsidP="003A0792">
      <w:pPr>
        <w:rPr>
          <w:rFonts w:asciiTheme="majorHAnsi" w:hAnsiTheme="majorHAnsi" w:cstheme="majorHAnsi"/>
          <w:b/>
          <w:bCs/>
          <w:sz w:val="32"/>
          <w:szCs w:val="32"/>
        </w:rPr>
      </w:pPr>
      <w:r w:rsidRPr="0092141D">
        <w:rPr>
          <w:rFonts w:asciiTheme="majorHAnsi" w:hAnsiTheme="majorHAnsi"/>
          <w:b/>
          <w:sz w:val="32"/>
        </w:rPr>
        <w:t xml:space="preserve">Υποχρεώσεις των </w:t>
      </w:r>
      <w:r w:rsidRPr="0092141D">
        <w:rPr>
          <w:rFonts w:asciiTheme="majorHAnsi" w:hAnsiTheme="majorHAnsi"/>
          <w:b/>
          <w:color w:val="FFFFFF" w:themeColor="background1"/>
          <w:sz w:val="32"/>
          <w:highlight w:val="black"/>
        </w:rPr>
        <w:t>μεταναστών</w:t>
      </w:r>
    </w:p>
    <w:p w14:paraId="6B5CF953" w14:textId="48CA23C2" w:rsidR="00AC3B03" w:rsidRPr="0092141D" w:rsidRDefault="00AC3B03" w:rsidP="00B90963">
      <w:pPr>
        <w:pStyle w:val="ListParagraph"/>
        <w:numPr>
          <w:ilvl w:val="0"/>
          <w:numId w:val="23"/>
        </w:numPr>
        <w:jc w:val="both"/>
        <w:rPr>
          <w:rFonts w:asciiTheme="majorHAnsi" w:hAnsiTheme="majorHAnsi" w:cstheme="majorHAnsi"/>
          <w:sz w:val="24"/>
          <w:szCs w:val="24"/>
        </w:rPr>
      </w:pPr>
      <w:r w:rsidRPr="0092141D">
        <w:rPr>
          <w:rFonts w:asciiTheme="majorHAnsi" w:hAnsiTheme="majorHAnsi"/>
          <w:sz w:val="24"/>
        </w:rPr>
        <w:t>Ενημέρωση σχετικά με τους τοπικούς νόμους και κανονισμούς και τήρηση αυτών.</w:t>
      </w:r>
    </w:p>
    <w:p w14:paraId="58A7FC13" w14:textId="1598EFD1" w:rsidR="00AC3B03" w:rsidRPr="0092141D" w:rsidRDefault="00AC3B03" w:rsidP="00AC3B03">
      <w:pPr>
        <w:pStyle w:val="ListParagraph"/>
        <w:numPr>
          <w:ilvl w:val="0"/>
          <w:numId w:val="23"/>
        </w:numPr>
        <w:jc w:val="both"/>
        <w:rPr>
          <w:rFonts w:asciiTheme="majorHAnsi" w:hAnsiTheme="majorHAnsi" w:cstheme="majorHAnsi"/>
          <w:sz w:val="24"/>
          <w:szCs w:val="24"/>
        </w:rPr>
      </w:pPr>
      <w:r w:rsidRPr="0092141D">
        <w:rPr>
          <w:rFonts w:asciiTheme="majorHAnsi" w:hAnsiTheme="majorHAnsi"/>
          <w:sz w:val="24"/>
        </w:rPr>
        <w:t>Ενημέρωση σχετικά με τα τοπικά έθιμα και τα πολιτιστικά πρότυπα και σεβασμός αυτών.</w:t>
      </w:r>
    </w:p>
    <w:p w14:paraId="72A50C7D" w14:textId="4CD03A64" w:rsidR="003A0792" w:rsidRPr="0092141D" w:rsidRDefault="003A0792" w:rsidP="00B90963">
      <w:pPr>
        <w:pStyle w:val="ListParagraph"/>
        <w:numPr>
          <w:ilvl w:val="0"/>
          <w:numId w:val="23"/>
        </w:numPr>
        <w:jc w:val="both"/>
        <w:rPr>
          <w:rFonts w:asciiTheme="majorHAnsi" w:hAnsiTheme="majorHAnsi" w:cstheme="majorHAnsi"/>
          <w:sz w:val="24"/>
          <w:szCs w:val="24"/>
        </w:rPr>
      </w:pPr>
      <w:r w:rsidRPr="0092141D">
        <w:rPr>
          <w:rFonts w:asciiTheme="majorHAnsi" w:hAnsiTheme="majorHAnsi"/>
          <w:sz w:val="24"/>
        </w:rPr>
        <w:t>Ενεργός συμμετοχή σε προγράμματα εκμάθησης γλωσσών και κατάρτισης.</w:t>
      </w:r>
    </w:p>
    <w:p w14:paraId="7C4D1A4D" w14:textId="3E38F1F1" w:rsidR="003A0792" w:rsidRPr="0092141D" w:rsidRDefault="003A0792" w:rsidP="00B90963">
      <w:pPr>
        <w:pStyle w:val="ListParagraph"/>
        <w:numPr>
          <w:ilvl w:val="0"/>
          <w:numId w:val="23"/>
        </w:numPr>
        <w:jc w:val="both"/>
        <w:rPr>
          <w:rFonts w:asciiTheme="majorHAnsi" w:hAnsiTheme="majorHAnsi" w:cstheme="majorHAnsi"/>
          <w:sz w:val="24"/>
          <w:szCs w:val="24"/>
        </w:rPr>
      </w:pPr>
      <w:r w:rsidRPr="0092141D">
        <w:rPr>
          <w:rFonts w:asciiTheme="majorHAnsi" w:hAnsiTheme="majorHAnsi"/>
          <w:sz w:val="24"/>
        </w:rPr>
        <w:t>Συμβολή στην κοινότητα μέσω της εργασίας, του εθελοντισμού ή της συμμετοχής στα κοινά.</w:t>
      </w:r>
    </w:p>
    <w:p w14:paraId="7F245F79" w14:textId="4E79292C" w:rsidR="003A0792" w:rsidRPr="0092141D" w:rsidRDefault="00AC3B03" w:rsidP="00AC3B03">
      <w:pPr>
        <w:pStyle w:val="ListParagraph"/>
        <w:numPr>
          <w:ilvl w:val="0"/>
          <w:numId w:val="23"/>
        </w:numPr>
        <w:jc w:val="both"/>
        <w:rPr>
          <w:rFonts w:asciiTheme="majorHAnsi" w:hAnsiTheme="majorHAnsi" w:cstheme="majorHAnsi"/>
          <w:sz w:val="24"/>
          <w:szCs w:val="24"/>
        </w:rPr>
      </w:pPr>
      <w:r w:rsidRPr="0092141D">
        <w:rPr>
          <w:rFonts w:asciiTheme="majorHAnsi" w:hAnsiTheme="majorHAnsi"/>
          <w:sz w:val="24"/>
        </w:rPr>
        <w:t>Καταβολή προσπαθειών για την ένταξη τόσο των ιδίων όσο και της οικογένειάς τους, με παράλληλη οικοδόμηση σχέσεων με τον τοπικό πληθυσμό.</w:t>
      </w:r>
    </w:p>
    <w:p w14:paraId="192D6896" w14:textId="77777777" w:rsidR="000B7AFE" w:rsidRPr="0092141D" w:rsidRDefault="000B7AFE" w:rsidP="0092141D">
      <w:pPr>
        <w:jc w:val="both"/>
        <w:rPr>
          <w:sz w:val="24"/>
        </w:rPr>
      </w:pPr>
    </w:p>
    <w:p w14:paraId="35F05808" w14:textId="57BF20E0" w:rsidR="003A0792" w:rsidRPr="0092141D" w:rsidRDefault="00B90963" w:rsidP="003A0792">
      <w:pPr>
        <w:rPr>
          <w:rFonts w:asciiTheme="majorHAnsi" w:hAnsiTheme="majorHAnsi" w:cstheme="majorHAnsi"/>
          <w:sz w:val="24"/>
          <w:szCs w:val="24"/>
        </w:rPr>
      </w:pPr>
      <w:r w:rsidRPr="0092141D">
        <w:rPr>
          <w:rFonts w:asciiTheme="majorHAnsi" w:hAnsiTheme="majorHAnsi"/>
          <w:b/>
          <w:sz w:val="32"/>
        </w:rPr>
        <w:t xml:space="preserve">Δικαιώματα των </w:t>
      </w:r>
      <w:r w:rsidRPr="0092141D">
        <w:rPr>
          <w:rFonts w:asciiTheme="majorHAnsi" w:hAnsiTheme="majorHAnsi"/>
          <w:b/>
          <w:color w:val="FFFFFF" w:themeColor="background1"/>
          <w:sz w:val="32"/>
          <w:highlight w:val="black"/>
        </w:rPr>
        <w:t>μεταναστών</w:t>
      </w:r>
      <w:r w:rsidRPr="0092141D">
        <w:rPr>
          <w:rFonts w:asciiTheme="majorHAnsi" w:hAnsiTheme="majorHAnsi"/>
          <w:color w:val="FFFFFF" w:themeColor="background1"/>
          <w:sz w:val="24"/>
        </w:rPr>
        <w:t xml:space="preserve"> </w:t>
      </w:r>
    </w:p>
    <w:p w14:paraId="606E05F1" w14:textId="4EFF31A8" w:rsidR="003A0792" w:rsidRPr="0092141D" w:rsidRDefault="003A0792"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Πρόσβαση σε βασικές υπηρεσίες: στέγαση, ιατροφαρμακευτική περίθαλψη, εκπαίδευση και απασχόληση.</w:t>
      </w:r>
    </w:p>
    <w:p w14:paraId="77E6E2FC" w14:textId="59755C7C" w:rsidR="003A0792" w:rsidRPr="0092141D" w:rsidRDefault="003A0792"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Σεβασμός της ιδιαίτερης ταυτότητας, της θρησκευτικής ελευθερίας και των πολιτιστικών καταβολών τους.</w:t>
      </w:r>
    </w:p>
    <w:p w14:paraId="6F9EE816" w14:textId="41917ED0" w:rsidR="003A0792" w:rsidRPr="0092141D" w:rsidRDefault="003A0792"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Ευκαιρίες για εκμάθηση της γλώσσας και κατάρτιση.</w:t>
      </w:r>
    </w:p>
    <w:p w14:paraId="3E3A8EA6" w14:textId="78B33575" w:rsidR="003A0792" w:rsidRPr="0092141D" w:rsidRDefault="00FC005A"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Αντιμετώπιση με αξιοπρέπεια, απαλλαγμένη από διακρίσεις και ρατσισμό.</w:t>
      </w:r>
    </w:p>
    <w:p w14:paraId="677F5D7B" w14:textId="41DE3F4B" w:rsidR="003A0792" w:rsidRPr="0092141D" w:rsidRDefault="003A0792"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Συμμετοχή στη λήψη αποφάσεων σε επίπεδο κοινότητας και σε πολιτιστικές ανταλλαγές.</w:t>
      </w:r>
    </w:p>
    <w:p w14:paraId="1C321619" w14:textId="77777777" w:rsidR="003A0792" w:rsidRPr="0092141D" w:rsidRDefault="003A0792" w:rsidP="003A0792">
      <w:pPr>
        <w:rPr>
          <w:rFonts w:asciiTheme="majorHAnsi" w:hAnsiTheme="majorHAnsi" w:cstheme="majorHAnsi"/>
          <w:sz w:val="24"/>
          <w:szCs w:val="24"/>
        </w:rPr>
      </w:pPr>
    </w:p>
    <w:p w14:paraId="70894341" w14:textId="31EF0128" w:rsidR="00B90963" w:rsidRPr="0092141D" w:rsidRDefault="00B90963" w:rsidP="00B90963">
      <w:pPr>
        <w:rPr>
          <w:rFonts w:asciiTheme="majorHAnsi" w:hAnsiTheme="majorHAnsi" w:cstheme="majorHAnsi"/>
          <w:b/>
          <w:bCs/>
          <w:sz w:val="32"/>
          <w:szCs w:val="32"/>
        </w:rPr>
      </w:pPr>
      <w:r w:rsidRPr="0092141D">
        <w:rPr>
          <w:rFonts w:asciiTheme="majorHAnsi" w:hAnsiTheme="majorHAnsi"/>
          <w:b/>
          <w:sz w:val="32"/>
        </w:rPr>
        <w:t xml:space="preserve">Υποχρεώσεις των </w:t>
      </w:r>
      <w:r w:rsidRPr="0092141D">
        <w:rPr>
          <w:rFonts w:asciiTheme="majorHAnsi" w:hAnsiTheme="majorHAnsi"/>
          <w:b/>
          <w:color w:val="FFFFFF" w:themeColor="background1"/>
          <w:sz w:val="32"/>
          <w:highlight w:val="black"/>
        </w:rPr>
        <w:t>πολιτών της χώρας υποδοχής</w:t>
      </w:r>
    </w:p>
    <w:p w14:paraId="5FDB49DA" w14:textId="59EAF422" w:rsidR="00B90963" w:rsidRPr="0092141D" w:rsidRDefault="00FC005A" w:rsidP="00B90963">
      <w:pPr>
        <w:pStyle w:val="ListParagraph"/>
        <w:numPr>
          <w:ilvl w:val="0"/>
          <w:numId w:val="23"/>
        </w:numPr>
        <w:jc w:val="both"/>
        <w:rPr>
          <w:rFonts w:asciiTheme="majorHAnsi" w:hAnsiTheme="majorHAnsi" w:cstheme="majorHAnsi"/>
          <w:sz w:val="24"/>
          <w:szCs w:val="24"/>
        </w:rPr>
      </w:pPr>
      <w:r w:rsidRPr="0092141D">
        <w:rPr>
          <w:rFonts w:asciiTheme="majorHAnsi" w:hAnsiTheme="majorHAnsi"/>
          <w:sz w:val="24"/>
        </w:rPr>
        <w:t>Επίδειξη ανοχής και σεβασμού προς όλους τους νεοαφιχθέντες και τα δικαιώματά τους· συμμόρφωση με το δίκαιο.</w:t>
      </w:r>
    </w:p>
    <w:p w14:paraId="1695334B" w14:textId="77777777" w:rsidR="00B90963" w:rsidRPr="0092141D" w:rsidRDefault="00B90963" w:rsidP="00B90963">
      <w:pPr>
        <w:pStyle w:val="ListParagraph"/>
        <w:numPr>
          <w:ilvl w:val="0"/>
          <w:numId w:val="23"/>
        </w:numPr>
        <w:rPr>
          <w:rFonts w:asciiTheme="majorHAnsi" w:hAnsiTheme="majorHAnsi" w:cstheme="majorHAnsi"/>
          <w:sz w:val="24"/>
          <w:szCs w:val="24"/>
        </w:rPr>
      </w:pPr>
      <w:r w:rsidRPr="0092141D">
        <w:rPr>
          <w:rFonts w:asciiTheme="majorHAnsi" w:hAnsiTheme="majorHAnsi"/>
          <w:sz w:val="24"/>
        </w:rPr>
        <w:lastRenderedPageBreak/>
        <w:t>Προώθηση της κατανόησης και της αποδοχής των μεταναστών από την κοινότητα.</w:t>
      </w:r>
    </w:p>
    <w:p w14:paraId="74DD8C2D" w14:textId="77777777" w:rsidR="00B90963" w:rsidRPr="0092141D" w:rsidRDefault="00B90963" w:rsidP="00B90963">
      <w:pPr>
        <w:pStyle w:val="ListParagraph"/>
        <w:numPr>
          <w:ilvl w:val="0"/>
          <w:numId w:val="23"/>
        </w:numPr>
        <w:rPr>
          <w:rFonts w:asciiTheme="majorHAnsi" w:hAnsiTheme="majorHAnsi" w:cstheme="majorHAnsi"/>
          <w:sz w:val="24"/>
          <w:szCs w:val="24"/>
        </w:rPr>
      </w:pPr>
      <w:r w:rsidRPr="0092141D">
        <w:rPr>
          <w:rFonts w:asciiTheme="majorHAnsi" w:hAnsiTheme="majorHAnsi"/>
          <w:sz w:val="24"/>
        </w:rPr>
        <w:t>Στήριξη των τοπικών επιχειρήσεων και υπηρεσιών κατά την προσαρμογή τους στις πολιτισμικές ιδιαιτερότητες.</w:t>
      </w:r>
    </w:p>
    <w:p w14:paraId="72578292" w14:textId="77777777" w:rsidR="00B90963" w:rsidRPr="0092141D" w:rsidRDefault="00B90963" w:rsidP="00B90963">
      <w:pPr>
        <w:pStyle w:val="ListParagraph"/>
        <w:numPr>
          <w:ilvl w:val="0"/>
          <w:numId w:val="23"/>
        </w:numPr>
        <w:rPr>
          <w:rFonts w:asciiTheme="majorHAnsi" w:hAnsiTheme="majorHAnsi" w:cstheme="majorHAnsi"/>
          <w:sz w:val="24"/>
          <w:szCs w:val="24"/>
        </w:rPr>
      </w:pPr>
      <w:r w:rsidRPr="0092141D">
        <w:rPr>
          <w:rFonts w:asciiTheme="majorHAnsi" w:hAnsiTheme="majorHAnsi"/>
          <w:sz w:val="24"/>
        </w:rPr>
        <w:t>Συμμετοχή σε πρωτοβουλίες ανάπτυξης κοινοτήτων που φέρνουν σε επαφή διάφορες ομάδες ατόμων.</w:t>
      </w:r>
    </w:p>
    <w:p w14:paraId="22390E5B" w14:textId="59EFB968" w:rsidR="00B90963" w:rsidRPr="0092141D" w:rsidRDefault="00B90963" w:rsidP="00B90963">
      <w:pPr>
        <w:pStyle w:val="ListParagraph"/>
        <w:numPr>
          <w:ilvl w:val="0"/>
          <w:numId w:val="23"/>
        </w:numPr>
        <w:rPr>
          <w:rFonts w:asciiTheme="majorHAnsi" w:hAnsiTheme="majorHAnsi" w:cstheme="majorHAnsi"/>
          <w:sz w:val="24"/>
          <w:szCs w:val="24"/>
        </w:rPr>
      </w:pPr>
      <w:r w:rsidRPr="0092141D">
        <w:rPr>
          <w:rFonts w:asciiTheme="majorHAnsi" w:hAnsiTheme="majorHAnsi"/>
          <w:sz w:val="24"/>
        </w:rPr>
        <w:t>Κατάρριψη των μύθων και καταπολέμηση της παραπληροφόρησης σχετικά με τους μετανάστες.</w:t>
      </w:r>
    </w:p>
    <w:p w14:paraId="4E5E66A9" w14:textId="77777777" w:rsidR="00B90963" w:rsidRPr="0092141D" w:rsidRDefault="00B90963" w:rsidP="0092141D">
      <w:pPr>
        <w:jc w:val="both"/>
        <w:rPr>
          <w:sz w:val="24"/>
        </w:rPr>
      </w:pPr>
    </w:p>
    <w:p w14:paraId="7AAD145F" w14:textId="5CC4D179" w:rsidR="00B90963" w:rsidRPr="0092141D" w:rsidRDefault="00B90963" w:rsidP="00B90963">
      <w:pPr>
        <w:rPr>
          <w:rFonts w:asciiTheme="majorHAnsi" w:hAnsiTheme="majorHAnsi" w:cstheme="majorHAnsi"/>
          <w:sz w:val="24"/>
          <w:szCs w:val="24"/>
        </w:rPr>
      </w:pPr>
      <w:r w:rsidRPr="0092141D">
        <w:rPr>
          <w:rFonts w:asciiTheme="majorHAnsi" w:hAnsiTheme="majorHAnsi"/>
          <w:b/>
          <w:sz w:val="32"/>
        </w:rPr>
        <w:t xml:space="preserve">Δικαιώματα των </w:t>
      </w:r>
      <w:r w:rsidRPr="0092141D">
        <w:rPr>
          <w:rFonts w:asciiTheme="majorHAnsi" w:hAnsiTheme="majorHAnsi"/>
          <w:b/>
          <w:color w:val="FFFFFF" w:themeColor="background1"/>
          <w:sz w:val="32"/>
          <w:highlight w:val="black"/>
        </w:rPr>
        <w:t>πολιτών της χώρας υποδοχής</w:t>
      </w:r>
      <w:r w:rsidRPr="0092141D">
        <w:rPr>
          <w:rFonts w:asciiTheme="majorHAnsi" w:hAnsiTheme="majorHAnsi"/>
          <w:sz w:val="24"/>
        </w:rPr>
        <w:t xml:space="preserve"> </w:t>
      </w:r>
    </w:p>
    <w:p w14:paraId="5B1C244D" w14:textId="694A2037" w:rsidR="00FC005A" w:rsidRPr="0092141D" w:rsidRDefault="00FC005A" w:rsidP="00FC005A">
      <w:pPr>
        <w:pStyle w:val="ListParagraph"/>
        <w:numPr>
          <w:ilvl w:val="0"/>
          <w:numId w:val="24"/>
        </w:numPr>
        <w:rPr>
          <w:rFonts w:asciiTheme="majorHAnsi" w:hAnsiTheme="majorHAnsi" w:cstheme="majorHAnsi"/>
          <w:sz w:val="24"/>
          <w:szCs w:val="24"/>
        </w:rPr>
      </w:pPr>
      <w:r w:rsidRPr="0092141D">
        <w:rPr>
          <w:rFonts w:asciiTheme="majorHAnsi" w:hAnsiTheme="majorHAnsi"/>
          <w:sz w:val="24"/>
        </w:rPr>
        <w:t>Συμμετοχή στον σχεδιασμό και την εφαρμογή των πολιτικών ένταξης.</w:t>
      </w:r>
    </w:p>
    <w:p w14:paraId="4CBDD90A" w14:textId="77777777" w:rsidR="00FC005A" w:rsidRPr="0092141D" w:rsidRDefault="00FC005A"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 xml:space="preserve">Λήψη τακτικά ενημέρωσης από τις τοπικές αρχές σχετικά με τη διαδικασία ένταξης. </w:t>
      </w:r>
    </w:p>
    <w:p w14:paraId="575779A2" w14:textId="4C1E01DB" w:rsidR="00B90963" w:rsidRPr="0092141D" w:rsidRDefault="00FC005A"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Συμμετοχή σε πολιτιστικές ανταλλαγές και κοινοτικές εκδηλώσεις με μετανάστες.</w:t>
      </w:r>
    </w:p>
    <w:p w14:paraId="3CABC622" w14:textId="73B9258E" w:rsidR="00B90963" w:rsidRPr="0092141D" w:rsidRDefault="00FC005A"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 xml:space="preserve">Λήψη κατάρτισης και ενημέρωσης σχετικά με τη ανάπτυξη σχέσεων με τους νεοαφιχθέντες. </w:t>
      </w:r>
    </w:p>
    <w:p w14:paraId="45BD2A10" w14:textId="34FB2E44" w:rsidR="00B90963" w:rsidRPr="0092141D" w:rsidRDefault="000A40BA" w:rsidP="00B90963">
      <w:pPr>
        <w:pStyle w:val="ListParagraph"/>
        <w:numPr>
          <w:ilvl w:val="0"/>
          <w:numId w:val="24"/>
        </w:numPr>
        <w:rPr>
          <w:rFonts w:asciiTheme="majorHAnsi" w:hAnsiTheme="majorHAnsi" w:cstheme="majorHAnsi"/>
          <w:sz w:val="24"/>
          <w:szCs w:val="24"/>
        </w:rPr>
      </w:pPr>
      <w:r w:rsidRPr="0092141D">
        <w:rPr>
          <w:rFonts w:asciiTheme="majorHAnsi" w:hAnsiTheme="majorHAnsi"/>
          <w:sz w:val="24"/>
        </w:rPr>
        <w:t>Διατήρηση των θεμελιωδών πτυχών του τοπικού πολιτισμού και του τρόπου ζωής.</w:t>
      </w:r>
    </w:p>
    <w:p w14:paraId="476CFA01" w14:textId="77777777" w:rsidR="002A310D" w:rsidRPr="0092141D" w:rsidRDefault="002A310D" w:rsidP="00D80E97">
      <w:pPr>
        <w:tabs>
          <w:tab w:val="left" w:pos="7230"/>
        </w:tabs>
        <w:rPr>
          <w:rFonts w:ascii="Gill Sans Std ExtraBold" w:hAnsi="Gill Sans Std ExtraBold" w:cstheme="majorHAnsi"/>
          <w:b/>
          <w:bCs/>
          <w:color w:val="FFFFFF" w:themeColor="background1"/>
          <w:sz w:val="32"/>
          <w:szCs w:val="32"/>
          <w:highlight w:val="black"/>
          <w:u w:val="single"/>
        </w:rPr>
      </w:pPr>
    </w:p>
    <w:p w14:paraId="1DFD70B0" w14:textId="6B8E26A2" w:rsidR="00FE0BC6" w:rsidRPr="0092141D" w:rsidRDefault="0019521B" w:rsidP="00D80E97">
      <w:pPr>
        <w:tabs>
          <w:tab w:val="left" w:pos="7230"/>
        </w:tabs>
        <w:rPr>
          <w:rFonts w:asciiTheme="majorHAnsi" w:hAnsiTheme="majorHAnsi" w:cstheme="majorHAnsi"/>
          <w:sz w:val="24"/>
          <w:szCs w:val="24"/>
        </w:rPr>
      </w:pPr>
      <w:r w:rsidRPr="0092141D">
        <w:rPr>
          <w:rFonts w:ascii="Gill Sans Std ExtraBold" w:hAnsi="Gill Sans Std ExtraBold"/>
          <w:b/>
          <w:color w:val="FFFFFF" w:themeColor="background1"/>
          <w:sz w:val="32"/>
          <w:highlight w:val="black"/>
          <w:u w:val="single"/>
        </w:rPr>
        <w:t>Φιλελεύθερες και δημοκρατικές αρχές</w:t>
      </w:r>
      <w:r w:rsidRPr="0092141D">
        <w:rPr>
          <w:rFonts w:ascii="Gill Sans Std ExtraBold" w:hAnsi="Gill Sans Std ExtraBold"/>
          <w:b/>
          <w:color w:val="C00000"/>
          <w:sz w:val="32"/>
          <w:u w:val="single"/>
        </w:rPr>
        <w:t xml:space="preserve"> για την ένταξη </w:t>
      </w:r>
    </w:p>
    <w:p w14:paraId="7FC60824" w14:textId="77777777" w:rsidR="008224B3" w:rsidRPr="0092141D" w:rsidRDefault="008224B3" w:rsidP="0092141D">
      <w:pPr>
        <w:jc w:val="both"/>
        <w:rPr>
          <w:sz w:val="32"/>
        </w:rPr>
      </w:pPr>
    </w:p>
    <w:p w14:paraId="3A77CACC" w14:textId="27DDB146" w:rsidR="008224B3" w:rsidRPr="0092141D" w:rsidRDefault="00B525C0"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Οι αξίες της ελευθερίας</w:t>
      </w:r>
      <w:r w:rsidRPr="0092141D">
        <w:rPr>
          <w:rFonts w:asciiTheme="majorHAnsi" w:hAnsiTheme="majorHAnsi"/>
          <w:sz w:val="24"/>
        </w:rPr>
        <w:t xml:space="preserve"> και της δημοκρατίας είναι οικουμενικές — δεν «λειτουργούν μόνο» με συγκεκριμένες εθνικότητες, θρησκείες ή εθνοτικές ομάδες. </w:t>
      </w:r>
    </w:p>
    <w:p w14:paraId="678793EB" w14:textId="6C7E0AF8" w:rsidR="00B525C0" w:rsidRPr="0092141D" w:rsidRDefault="008D28DC" w:rsidP="008224B3">
      <w:pPr>
        <w:pStyle w:val="ListParagraph"/>
        <w:jc w:val="both"/>
        <w:rPr>
          <w:rFonts w:ascii="Gill Sans Std ExtraBold" w:hAnsi="Gill Sans Std ExtraBold" w:cstheme="majorHAnsi"/>
          <w:b/>
          <w:bCs/>
          <w:sz w:val="24"/>
          <w:szCs w:val="24"/>
          <w:u w:val="single"/>
        </w:rPr>
      </w:pPr>
      <w:r w:rsidRPr="0092141D">
        <w:rPr>
          <w:rFonts w:asciiTheme="majorHAnsi" w:hAnsiTheme="majorHAnsi"/>
          <w:sz w:val="24"/>
        </w:rPr>
        <w:t>Εντούτοις, πρέπει να διδάσκονται, να επεξηγούνται, να καλλιεργούνται και να προασπίζονται.</w:t>
      </w:r>
    </w:p>
    <w:p w14:paraId="276E1442" w14:textId="77777777" w:rsidR="008224B3" w:rsidRPr="0092141D" w:rsidRDefault="008224B3" w:rsidP="0092141D">
      <w:pPr>
        <w:jc w:val="both"/>
        <w:rPr>
          <w:sz w:val="24"/>
        </w:rPr>
      </w:pPr>
    </w:p>
    <w:p w14:paraId="33202961" w14:textId="70A209B1" w:rsidR="00B525C0" w:rsidRPr="0092141D" w:rsidRDefault="00B525C0"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Κάθε άτομο</w:t>
      </w:r>
      <w:r w:rsidRPr="0092141D">
        <w:rPr>
          <w:rFonts w:asciiTheme="majorHAnsi" w:hAnsiTheme="majorHAnsi"/>
          <w:sz w:val="24"/>
        </w:rPr>
        <w:t xml:space="preserve"> έχει δικαίωμα να αξιοποιεί πλήρως τις δυνατότητές του στην κοινωνία.</w:t>
      </w:r>
    </w:p>
    <w:p w14:paraId="7378BC9A" w14:textId="77777777" w:rsidR="008224B3" w:rsidRPr="0092141D" w:rsidRDefault="008224B3" w:rsidP="0092141D">
      <w:pPr>
        <w:jc w:val="both"/>
        <w:rPr>
          <w:sz w:val="24"/>
        </w:rPr>
      </w:pPr>
    </w:p>
    <w:p w14:paraId="3A42944E" w14:textId="450BDF0D" w:rsidR="008D28DC" w:rsidRPr="0092141D" w:rsidRDefault="008D28DC" w:rsidP="008224B3">
      <w:pPr>
        <w:pStyle w:val="ListParagraph"/>
        <w:numPr>
          <w:ilvl w:val="0"/>
          <w:numId w:val="28"/>
        </w:numPr>
        <w:jc w:val="both"/>
        <w:rPr>
          <w:rFonts w:asciiTheme="majorHAnsi" w:hAnsiTheme="majorHAnsi" w:cstheme="majorHAnsi"/>
          <w:sz w:val="24"/>
          <w:szCs w:val="24"/>
        </w:rPr>
      </w:pPr>
      <w:r w:rsidRPr="0092141D">
        <w:rPr>
          <w:rFonts w:asciiTheme="majorHAnsi" w:hAnsiTheme="majorHAnsi"/>
          <w:b/>
          <w:sz w:val="24"/>
        </w:rPr>
        <w:t>Η γλώσσα</w:t>
      </w:r>
      <w:r w:rsidRPr="0092141D">
        <w:rPr>
          <w:rFonts w:asciiTheme="majorHAnsi" w:hAnsiTheme="majorHAnsi"/>
          <w:sz w:val="24"/>
        </w:rPr>
        <w:t xml:space="preserve"> είναι ζωτικής σημασίας εργαλείο για την πλήρη αξιοποίηση των δυνατοτήτων του ατόμου.</w:t>
      </w:r>
    </w:p>
    <w:p w14:paraId="61C62EAC" w14:textId="77777777" w:rsidR="008224B3" w:rsidRPr="0092141D" w:rsidRDefault="008224B3" w:rsidP="0092141D">
      <w:pPr>
        <w:jc w:val="both"/>
        <w:rPr>
          <w:sz w:val="24"/>
        </w:rPr>
      </w:pPr>
    </w:p>
    <w:p w14:paraId="135AB747" w14:textId="7EE69EF2" w:rsidR="00B525C0" w:rsidRPr="0092141D" w:rsidRDefault="00B525C0"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Οι φιλοδοξίες του ατόμου</w:t>
      </w:r>
      <w:r w:rsidRPr="0092141D">
        <w:rPr>
          <w:rFonts w:asciiTheme="majorHAnsi" w:hAnsiTheme="majorHAnsi"/>
          <w:sz w:val="24"/>
        </w:rPr>
        <w:t xml:space="preserve"> ως προς αυτό που επιθυμεί να πράξει είναι πιο σημαντικές από το υπόβαθρό του.</w:t>
      </w:r>
    </w:p>
    <w:p w14:paraId="1CCD24AB" w14:textId="77777777" w:rsidR="008224B3" w:rsidRPr="0092141D" w:rsidRDefault="008224B3" w:rsidP="0092141D">
      <w:pPr>
        <w:jc w:val="both"/>
        <w:rPr>
          <w:sz w:val="24"/>
        </w:rPr>
      </w:pPr>
    </w:p>
    <w:p w14:paraId="7C7D8F72" w14:textId="3D283486" w:rsidR="00B525C0" w:rsidRPr="0092141D" w:rsidRDefault="008224B3"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Μια δίκαιη κοινωνία</w:t>
      </w:r>
      <w:r w:rsidRPr="0092141D">
        <w:rPr>
          <w:rFonts w:asciiTheme="majorHAnsi" w:hAnsiTheme="majorHAnsi"/>
          <w:sz w:val="24"/>
        </w:rPr>
        <w:t xml:space="preserve"> παρέχει ίσες ευκαιρίες σε όλους.</w:t>
      </w:r>
    </w:p>
    <w:p w14:paraId="177F8DCE" w14:textId="77777777" w:rsidR="008224B3" w:rsidRPr="0092141D" w:rsidRDefault="008224B3" w:rsidP="0092141D">
      <w:pPr>
        <w:jc w:val="both"/>
        <w:rPr>
          <w:sz w:val="24"/>
        </w:rPr>
      </w:pPr>
    </w:p>
    <w:p w14:paraId="7C963FEF" w14:textId="09C7ECA5" w:rsidR="008D28DC" w:rsidRPr="0092141D" w:rsidRDefault="008224B3"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Η ενδυνάμωση των πολιτών</w:t>
      </w:r>
      <w:r w:rsidRPr="0092141D">
        <w:rPr>
          <w:rFonts w:asciiTheme="majorHAnsi" w:hAnsiTheme="majorHAnsi"/>
          <w:sz w:val="24"/>
        </w:rPr>
        <w:t xml:space="preserve"> ώστε να συμβάλλουν στη διαμόρφωση της κοινότητάς τους παράγει τα καλύτερα δυνατά αποτελέσματα.</w:t>
      </w:r>
    </w:p>
    <w:p w14:paraId="44E2B632" w14:textId="77777777" w:rsidR="008224B3" w:rsidRPr="0092141D" w:rsidRDefault="008224B3" w:rsidP="0092141D">
      <w:pPr>
        <w:jc w:val="both"/>
        <w:rPr>
          <w:sz w:val="24"/>
        </w:rPr>
      </w:pPr>
    </w:p>
    <w:p w14:paraId="1E876A13" w14:textId="136FD8F4" w:rsidR="00B525C0" w:rsidRPr="0092141D" w:rsidRDefault="008D28DC"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Η καλή διαχείριση της πολυμορφίας</w:t>
      </w:r>
      <w:r w:rsidRPr="0092141D">
        <w:rPr>
          <w:rFonts w:asciiTheme="majorHAnsi" w:hAnsiTheme="majorHAnsi"/>
          <w:sz w:val="24"/>
        </w:rPr>
        <w:t xml:space="preserve"> αποτελεί πηγή οικονομικής και πολιτιστικής ισχύος.</w:t>
      </w:r>
    </w:p>
    <w:p w14:paraId="3963B911" w14:textId="77777777" w:rsidR="008224B3" w:rsidRPr="0092141D" w:rsidRDefault="008224B3" w:rsidP="0092141D">
      <w:pPr>
        <w:jc w:val="both"/>
        <w:rPr>
          <w:sz w:val="24"/>
        </w:rPr>
      </w:pPr>
    </w:p>
    <w:p w14:paraId="139BE665" w14:textId="63AFC1AB" w:rsidR="00B525C0" w:rsidRPr="0092141D" w:rsidRDefault="008224B3"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Η ένταξη δεν σημαίνει</w:t>
      </w:r>
      <w:r w:rsidRPr="0092141D">
        <w:rPr>
          <w:rFonts w:asciiTheme="majorHAnsi" w:hAnsiTheme="majorHAnsi"/>
          <w:sz w:val="24"/>
        </w:rPr>
        <w:t xml:space="preserve"> ότι οι μετανάστες πρέπει να εγκαταλείψουν την ταυτότητα καταγωγής τους. Είναι μια διαδικασία που τους επιτρέπει να συμβάλλουν στην κοινωνία της οποίας τώρα αποτελούν μέρος, με τη ιδιαίτερη ταυτότητά τους να εκτιμάται και να γίνεται σεβαστή, ενώ παράλληλα και οι ίδιοι σέβονται και εκτιμούν τους νόμους της νέας τους πατρίδας. </w:t>
      </w:r>
    </w:p>
    <w:p w14:paraId="6E3D7F09" w14:textId="77777777" w:rsidR="008224B3" w:rsidRPr="0092141D" w:rsidRDefault="008224B3" w:rsidP="0092141D">
      <w:pPr>
        <w:jc w:val="both"/>
        <w:rPr>
          <w:sz w:val="24"/>
        </w:rPr>
      </w:pPr>
    </w:p>
    <w:p w14:paraId="549A1455" w14:textId="41BF982B" w:rsidR="008224B3" w:rsidRPr="0092141D" w:rsidRDefault="008224B3"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Η επιτυχής ένταξη</w:t>
      </w:r>
      <w:r w:rsidRPr="0092141D">
        <w:rPr>
          <w:rFonts w:asciiTheme="majorHAnsi" w:hAnsiTheme="majorHAnsi"/>
          <w:sz w:val="24"/>
        </w:rPr>
        <w:t xml:space="preserve"> παράγει ισχυρότερες και ανθεκτικότερες τοπικές κοινότητες. </w:t>
      </w:r>
    </w:p>
    <w:p w14:paraId="46FE7B0C" w14:textId="77777777" w:rsidR="008224B3" w:rsidRPr="0092141D" w:rsidRDefault="008224B3" w:rsidP="0092141D">
      <w:pPr>
        <w:jc w:val="both"/>
        <w:rPr>
          <w:sz w:val="24"/>
        </w:rPr>
      </w:pPr>
    </w:p>
    <w:p w14:paraId="36A7D30A" w14:textId="132619E4" w:rsidR="008224B3" w:rsidRPr="0092141D" w:rsidRDefault="008224B3" w:rsidP="008224B3">
      <w:pPr>
        <w:pStyle w:val="ListParagraph"/>
        <w:numPr>
          <w:ilvl w:val="0"/>
          <w:numId w:val="28"/>
        </w:numPr>
        <w:jc w:val="both"/>
        <w:rPr>
          <w:rFonts w:ascii="Gill Sans Std ExtraBold" w:hAnsi="Gill Sans Std ExtraBold" w:cstheme="majorHAnsi"/>
          <w:b/>
          <w:bCs/>
          <w:sz w:val="24"/>
          <w:szCs w:val="24"/>
          <w:u w:val="single"/>
        </w:rPr>
      </w:pPr>
      <w:r w:rsidRPr="0092141D">
        <w:rPr>
          <w:rFonts w:asciiTheme="majorHAnsi" w:hAnsiTheme="majorHAnsi"/>
          <w:b/>
          <w:sz w:val="24"/>
        </w:rPr>
        <w:t>Η ένταξη είναι απαραίτητη</w:t>
      </w:r>
      <w:r w:rsidRPr="0092141D">
        <w:rPr>
          <w:rFonts w:asciiTheme="majorHAnsi" w:hAnsiTheme="majorHAnsi"/>
          <w:sz w:val="24"/>
        </w:rPr>
        <w:t xml:space="preserve"> για το μέλλον της Ευρωπαϊκής Ένωσης, καθότι ο πληθυσμός της Ένωσης αναμένεται να μειωθεί και τα ποσοστά γονιμότητας αναμένεται να παραμείνουν χαμηλά. Ως εκ τούτου, τα ευρωπαϊκά πρότυπα διαβίωσης μπορούν να διατηρηθούν τις επόμενες δεκαετίες μόνον μέσω της μετανάστευσης εν μέρει.</w:t>
      </w:r>
    </w:p>
    <w:p w14:paraId="112487A2" w14:textId="417405ED" w:rsidR="000B7AFE" w:rsidRPr="0092141D" w:rsidRDefault="000B7AFE">
      <w:pPr>
        <w:rPr>
          <w:rFonts w:ascii="Gill Sans Std ExtraBold" w:hAnsi="Gill Sans Std ExtraBold" w:cstheme="majorHAnsi"/>
          <w:b/>
          <w:bCs/>
          <w:sz w:val="32"/>
          <w:szCs w:val="32"/>
          <w:u w:val="single"/>
        </w:rPr>
      </w:pPr>
      <w:r w:rsidRPr="0092141D">
        <w:br w:type="page"/>
      </w:r>
    </w:p>
    <w:p w14:paraId="6D31D813" w14:textId="77777777" w:rsidR="002A310D" w:rsidRPr="0092141D" w:rsidRDefault="002A310D" w:rsidP="0092141D">
      <w:pPr>
        <w:rPr>
          <w:sz w:val="18"/>
          <w:highlight w:val="black"/>
        </w:rPr>
      </w:pPr>
    </w:p>
    <w:p w14:paraId="1B143828" w14:textId="3ABFDA98" w:rsidR="000B7AFE" w:rsidRPr="0092141D" w:rsidRDefault="00F40965" w:rsidP="003733F7">
      <w:pPr>
        <w:pStyle w:val="ListParagraph"/>
        <w:ind w:left="0"/>
        <w:rPr>
          <w:rFonts w:ascii="Gill Sans Std ExtraBold" w:hAnsi="Gill Sans Std ExtraBold" w:cstheme="majorHAnsi"/>
          <w:b/>
          <w:bCs/>
          <w:sz w:val="32"/>
          <w:szCs w:val="32"/>
          <w:u w:val="single"/>
        </w:rPr>
      </w:pPr>
      <w:r w:rsidRPr="0092141D">
        <w:rPr>
          <w:rFonts w:ascii="Calibri" w:hAnsi="Calibri" w:cs="Calibri"/>
          <w:b/>
          <w:color w:val="FFFFFF" w:themeColor="background1"/>
          <w:sz w:val="32"/>
          <w:highlight w:val="black"/>
          <w:u w:val="single"/>
        </w:rPr>
        <w:t>Κ</w:t>
      </w:r>
      <w:r w:rsidRPr="0092141D">
        <w:rPr>
          <w:rFonts w:ascii="Gill Sans Std ExtraBold" w:hAnsi="Gill Sans Std ExtraBold"/>
          <w:b/>
          <w:color w:val="FFFFFF" w:themeColor="background1"/>
          <w:sz w:val="32"/>
          <w:highlight w:val="black"/>
          <w:u w:val="single"/>
        </w:rPr>
        <w:t>αταπολέμηση της εσφαλμένης πληροφόρησης / παραπληροφόρησης:</w:t>
      </w:r>
      <w:r w:rsidRPr="0092141D">
        <w:rPr>
          <w:rFonts w:ascii="Gill Sans Std ExtraBold" w:hAnsi="Gill Sans Std ExtraBold"/>
          <w:b/>
          <w:color w:val="C00000"/>
          <w:sz w:val="32"/>
          <w:u w:val="single"/>
        </w:rPr>
        <w:t xml:space="preserve"> η μέθοδος «Fact Sandwich»</w:t>
      </w:r>
    </w:p>
    <w:p w14:paraId="6F9A2FDA" w14:textId="529B90A6" w:rsidR="00D20D14" w:rsidRPr="0092141D" w:rsidRDefault="002600C6">
      <w:pPr>
        <w:rPr>
          <w:rFonts w:ascii="Gill Sans Std ExtraBold" w:hAnsi="Gill Sans Std ExtraBold" w:cstheme="majorHAnsi"/>
          <w:b/>
          <w:bCs/>
          <w:color w:val="FFFFFF" w:themeColor="background1"/>
          <w:sz w:val="32"/>
          <w:szCs w:val="32"/>
          <w:highlight w:val="black"/>
          <w:u w:val="single"/>
        </w:rPr>
      </w:pPr>
      <w:r w:rsidRPr="0092141D">
        <w:rPr>
          <w:rFonts w:ascii="Gill Sans Std ExtraBold" w:hAnsi="Gill Sans Std ExtraBold"/>
          <w:b/>
          <w:color w:val="FFFFFF" w:themeColor="background1"/>
          <w:sz w:val="32"/>
          <w:u w:val="single"/>
        </w:rPr>
        <w:drawing>
          <wp:anchor distT="0" distB="0" distL="114300" distR="114300" simplePos="0" relativeHeight="251661312" behindDoc="0" locked="0" layoutInCell="1" allowOverlap="1" wp14:anchorId="120E08A3" wp14:editId="70FF0B08">
            <wp:simplePos x="0" y="0"/>
            <wp:positionH relativeFrom="column">
              <wp:posOffset>39370</wp:posOffset>
            </wp:positionH>
            <wp:positionV relativeFrom="paragraph">
              <wp:posOffset>244475</wp:posOffset>
            </wp:positionV>
            <wp:extent cx="2621280" cy="1735455"/>
            <wp:effectExtent l="19050" t="19050" r="26670" b="17145"/>
            <wp:wrapSquare wrapText="bothSides"/>
            <wp:docPr id="1" name="Picture 1" descr="Microphone and pian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Microphone and piano"/>
                    <pic:cNvPicPr/>
                  </pic:nvPicPr>
                  <pic:blipFill>
                    <a:blip r:embed="rId12"/>
                    <a:stretch>
                      <a:fillRect/>
                    </a:stretch>
                  </pic:blipFill>
                  <pic:spPr>
                    <a:xfrm>
                      <a:off x="0" y="0"/>
                      <a:ext cx="2621280" cy="1735455"/>
                    </a:xfrm>
                    <a:prstGeom prst="rect">
                      <a:avLst/>
                    </a:prstGeom>
                    <a:ln>
                      <a:solidFill>
                        <a:schemeClr val="accent1"/>
                      </a:solidFill>
                    </a:ln>
                  </pic:spPr>
                </pic:pic>
              </a:graphicData>
            </a:graphic>
            <wp14:sizeRelH relativeFrom="page">
              <wp14:pctWidth>0</wp14:pctWidth>
            </wp14:sizeRelH>
            <wp14:sizeRelV relativeFrom="page">
              <wp14:pctHeight>0</wp14:pctHeight>
            </wp14:sizeRelV>
          </wp:anchor>
        </w:drawing>
      </w:r>
    </w:p>
    <w:p w14:paraId="4FFC903B" w14:textId="77777777" w:rsidR="00DB4B67" w:rsidRPr="0092141D" w:rsidRDefault="00FF1798" w:rsidP="00DB4B67">
      <w:pPr>
        <w:pStyle w:val="ListParagraph"/>
        <w:jc w:val="both"/>
        <w:rPr>
          <w:rFonts w:ascii="Aptos" w:hAnsi="Aptos"/>
          <w:color w:val="000000"/>
          <w:sz w:val="24"/>
          <w:szCs w:val="24"/>
        </w:rPr>
      </w:pPr>
      <w:r w:rsidRPr="0092141D">
        <w:rPr>
          <w:rFonts w:ascii="Aptos" w:hAnsi="Aptos"/>
          <w:b/>
          <w:color w:val="000000"/>
          <w:sz w:val="24"/>
          <w:u w:val="single"/>
        </w:rPr>
        <w:t>Εσφαλμένη πληροφόρηση</w:t>
      </w:r>
      <w:r w:rsidRPr="0092141D">
        <w:rPr>
          <w:rFonts w:ascii="Aptos" w:hAnsi="Aptos"/>
          <w:color w:val="000000"/>
          <w:sz w:val="24"/>
        </w:rPr>
        <w:t xml:space="preserve">: </w:t>
      </w:r>
    </w:p>
    <w:p w14:paraId="07F43625" w14:textId="1BAB7BAA" w:rsidR="002600C6" w:rsidRPr="0092141D" w:rsidRDefault="005D05CB" w:rsidP="00DB4B67">
      <w:pPr>
        <w:pStyle w:val="ListParagraph"/>
        <w:jc w:val="both"/>
        <w:rPr>
          <w:rFonts w:ascii="Aptos" w:hAnsi="Aptos"/>
          <w:color w:val="000000"/>
          <w:sz w:val="24"/>
          <w:szCs w:val="24"/>
        </w:rPr>
      </w:pPr>
      <w:r w:rsidRPr="0092141D">
        <w:rPr>
          <w:rFonts w:ascii="Aptos" w:hAnsi="Aptos"/>
          <w:color w:val="000000"/>
          <w:sz w:val="24"/>
        </w:rPr>
        <w:t>Η παροχή εσφαλμένων ή παραπλανητικών πληροφοριών.</w:t>
      </w:r>
    </w:p>
    <w:p w14:paraId="41DB63AF" w14:textId="77777777" w:rsidR="00DB4B67" w:rsidRPr="0092141D" w:rsidRDefault="00DB4B67" w:rsidP="0092141D">
      <w:pPr>
        <w:jc w:val="both"/>
        <w:rPr>
          <w:sz w:val="24"/>
        </w:rPr>
      </w:pPr>
    </w:p>
    <w:p w14:paraId="3F562A74" w14:textId="77777777" w:rsidR="005D05CB" w:rsidRPr="0092141D" w:rsidRDefault="007262BB" w:rsidP="00DB4B67">
      <w:pPr>
        <w:pStyle w:val="ListParagraph"/>
        <w:jc w:val="both"/>
        <w:rPr>
          <w:rFonts w:ascii="Aptos" w:hAnsi="Aptos"/>
          <w:color w:val="000000"/>
          <w:sz w:val="24"/>
          <w:szCs w:val="24"/>
        </w:rPr>
      </w:pPr>
      <w:r w:rsidRPr="0092141D">
        <w:rPr>
          <w:rFonts w:ascii="Aptos" w:hAnsi="Aptos"/>
          <w:b/>
          <w:color w:val="000000"/>
          <w:sz w:val="24"/>
          <w:u w:val="single"/>
        </w:rPr>
        <w:t>Παραπληροφόρηση</w:t>
      </w:r>
      <w:r w:rsidRPr="0092141D">
        <w:rPr>
          <w:rFonts w:ascii="Aptos" w:hAnsi="Aptos"/>
          <w:color w:val="000000"/>
          <w:sz w:val="24"/>
        </w:rPr>
        <w:t xml:space="preserve">: </w:t>
      </w:r>
    </w:p>
    <w:p w14:paraId="1E6DFF6E" w14:textId="212E259F" w:rsidR="007262BB" w:rsidRPr="0092141D" w:rsidRDefault="005D05CB" w:rsidP="00DB4B67">
      <w:pPr>
        <w:pStyle w:val="ListParagraph"/>
        <w:jc w:val="both"/>
        <w:rPr>
          <w:rFonts w:ascii="Aptos" w:hAnsi="Aptos"/>
          <w:color w:val="000000"/>
          <w:sz w:val="24"/>
          <w:szCs w:val="24"/>
        </w:rPr>
      </w:pPr>
      <w:r w:rsidRPr="0092141D">
        <w:rPr>
          <w:rFonts w:ascii="Aptos" w:hAnsi="Aptos"/>
          <w:color w:val="000000"/>
          <w:sz w:val="24"/>
        </w:rPr>
        <w:t>Η παροχή συνειδητά ψευδών πληροφοριών.</w:t>
      </w:r>
    </w:p>
    <w:p w14:paraId="0C72F8D8" w14:textId="77777777" w:rsidR="00B84936" w:rsidRPr="0092141D" w:rsidRDefault="00B84936" w:rsidP="0092141D">
      <w:pPr>
        <w:rPr>
          <w:sz w:val="24"/>
        </w:rPr>
      </w:pPr>
    </w:p>
    <w:p w14:paraId="6C4DCD08" w14:textId="77777777" w:rsidR="00BD3906" w:rsidRPr="0092141D" w:rsidRDefault="00BD3906" w:rsidP="0092141D">
      <w:pPr>
        <w:rPr>
          <w:sz w:val="24"/>
        </w:rPr>
      </w:pPr>
    </w:p>
    <w:p w14:paraId="1E419538" w14:textId="3867122E" w:rsidR="00B84936" w:rsidRPr="0092141D" w:rsidRDefault="00B84936" w:rsidP="004F5173">
      <w:pPr>
        <w:pStyle w:val="ListParagraph"/>
        <w:ind w:left="360"/>
        <w:rPr>
          <w:rFonts w:ascii="Aptos" w:hAnsi="Aptos"/>
          <w:b/>
          <w:bCs/>
          <w:color w:val="000000"/>
          <w:sz w:val="24"/>
          <w:szCs w:val="24"/>
          <w:u w:val="single"/>
        </w:rPr>
      </w:pPr>
      <w:r w:rsidRPr="0092141D">
        <w:rPr>
          <w:rFonts w:ascii="Aptos" w:hAnsi="Aptos"/>
          <w:b/>
          <w:color w:val="000000"/>
          <w:sz w:val="24"/>
          <w:u w:val="single"/>
        </w:rPr>
        <w:t>Η μέθοδος «Fact Sandwich» έχει αποδειχθεί αποτελεσματική:</w:t>
      </w:r>
    </w:p>
    <w:p w14:paraId="75587422" w14:textId="77777777" w:rsidR="00B84936" w:rsidRPr="0092141D" w:rsidRDefault="00B84936" w:rsidP="0092141D">
      <w:pPr>
        <w:rPr>
          <w:sz w:val="24"/>
        </w:rPr>
      </w:pPr>
    </w:p>
    <w:p w14:paraId="0C74DA7A" w14:textId="5BA573CD" w:rsidR="00032691" w:rsidRPr="0092141D" w:rsidRDefault="00032691" w:rsidP="00032691">
      <w:pPr>
        <w:pStyle w:val="ListParagraph"/>
        <w:numPr>
          <w:ilvl w:val="0"/>
          <w:numId w:val="28"/>
        </w:numPr>
        <w:rPr>
          <w:rFonts w:ascii="Aptos" w:hAnsi="Aptos"/>
          <w:color w:val="000000"/>
          <w:sz w:val="24"/>
          <w:szCs w:val="24"/>
        </w:rPr>
      </w:pPr>
      <w:r w:rsidRPr="0092141D">
        <w:rPr>
          <w:rFonts w:ascii="Aptos" w:hAnsi="Aptos"/>
          <w:b/>
          <w:color w:val="000000"/>
          <w:sz w:val="24"/>
        </w:rPr>
        <w:t>Παρουσιάστε αρχικά τα αληθινά στοιχεία.</w:t>
      </w:r>
      <w:r w:rsidRPr="0092141D">
        <w:rPr>
          <w:rFonts w:ascii="Aptos" w:hAnsi="Aptos"/>
          <w:color w:val="000000"/>
          <w:sz w:val="24"/>
        </w:rPr>
        <w:t xml:space="preserve"> </w:t>
      </w:r>
    </w:p>
    <w:p w14:paraId="79278B0B" w14:textId="77777777" w:rsidR="00040631" w:rsidRPr="0092141D" w:rsidRDefault="00040631" w:rsidP="0092141D">
      <w:pPr>
        <w:rPr>
          <w:sz w:val="24"/>
        </w:rPr>
      </w:pPr>
    </w:p>
    <w:p w14:paraId="4686F740" w14:textId="6A1EB9E5" w:rsidR="00696A75" w:rsidRPr="0092141D" w:rsidRDefault="00032691" w:rsidP="00032691">
      <w:pPr>
        <w:pStyle w:val="ListParagraph"/>
        <w:numPr>
          <w:ilvl w:val="0"/>
          <w:numId w:val="28"/>
        </w:numPr>
        <w:rPr>
          <w:rFonts w:ascii="Aptos" w:hAnsi="Aptos"/>
          <w:color w:val="000000"/>
          <w:sz w:val="24"/>
          <w:szCs w:val="24"/>
        </w:rPr>
      </w:pPr>
      <w:r w:rsidRPr="0092141D">
        <w:rPr>
          <w:rFonts w:ascii="Aptos" w:hAnsi="Aptos"/>
          <w:b/>
          <w:color w:val="000000"/>
          <w:sz w:val="24"/>
        </w:rPr>
        <w:t>Προειδοποιείστε σχετικά με τον μύθο</w:t>
      </w:r>
      <w:r w:rsidRPr="0092141D">
        <w:rPr>
          <w:rFonts w:ascii="Aptos" w:hAnsi="Aptos"/>
          <w:color w:val="000000"/>
          <w:sz w:val="24"/>
        </w:rPr>
        <w:t xml:space="preserve"> – </w:t>
      </w:r>
      <w:r w:rsidRPr="0092141D">
        <w:rPr>
          <w:rFonts w:ascii="Aptos" w:hAnsi="Aptos"/>
          <w:i/>
          <w:color w:val="000000"/>
          <w:sz w:val="24"/>
        </w:rPr>
        <w:t>αλλά εν συντομία για να αποφευχθεί η ενίσχυση του μύθου!</w:t>
      </w:r>
      <w:r w:rsidRPr="0092141D">
        <w:rPr>
          <w:rFonts w:ascii="Aptos" w:hAnsi="Aptos"/>
          <w:color w:val="000000"/>
          <w:sz w:val="24"/>
        </w:rPr>
        <w:t xml:space="preserve"> </w:t>
      </w:r>
    </w:p>
    <w:p w14:paraId="2032043F" w14:textId="77777777" w:rsidR="00040631" w:rsidRPr="0092141D" w:rsidRDefault="00040631" w:rsidP="0092141D">
      <w:pPr>
        <w:rPr>
          <w:sz w:val="24"/>
        </w:rPr>
      </w:pPr>
    </w:p>
    <w:p w14:paraId="3BE07639" w14:textId="7D0E1469" w:rsidR="00696A75" w:rsidRPr="0092141D" w:rsidRDefault="00032691" w:rsidP="00032691">
      <w:pPr>
        <w:pStyle w:val="ListParagraph"/>
        <w:numPr>
          <w:ilvl w:val="0"/>
          <w:numId w:val="28"/>
        </w:numPr>
        <w:rPr>
          <w:rFonts w:ascii="Aptos" w:hAnsi="Aptos"/>
          <w:color w:val="000000"/>
          <w:sz w:val="24"/>
          <w:szCs w:val="24"/>
        </w:rPr>
      </w:pPr>
      <w:r w:rsidRPr="0092141D">
        <w:rPr>
          <w:rFonts w:ascii="Aptos" w:hAnsi="Aptos"/>
          <w:b/>
          <w:color w:val="000000"/>
          <w:sz w:val="24"/>
        </w:rPr>
        <w:t>Εξηγήστε τον λόγο</w:t>
      </w:r>
      <w:r w:rsidRPr="0092141D">
        <w:rPr>
          <w:rFonts w:ascii="Aptos" w:hAnsi="Aptos"/>
          <w:color w:val="000000"/>
          <w:sz w:val="24"/>
        </w:rPr>
        <w:t xml:space="preserve"> για τον οποίο ο μύθος είναι εσφαλμένος. </w:t>
      </w:r>
    </w:p>
    <w:p w14:paraId="6D0FE9EF" w14:textId="77777777" w:rsidR="00040631" w:rsidRPr="0092141D" w:rsidRDefault="00040631" w:rsidP="0092141D">
      <w:pPr>
        <w:rPr>
          <w:sz w:val="24"/>
        </w:rPr>
      </w:pPr>
    </w:p>
    <w:p w14:paraId="5D907B05" w14:textId="39D9A15B" w:rsidR="00696A75" w:rsidRPr="0092141D" w:rsidRDefault="00BD35C9" w:rsidP="00032691">
      <w:pPr>
        <w:pStyle w:val="ListParagraph"/>
        <w:numPr>
          <w:ilvl w:val="0"/>
          <w:numId w:val="28"/>
        </w:numPr>
        <w:rPr>
          <w:rFonts w:ascii="Aptos" w:hAnsi="Aptos"/>
          <w:color w:val="000000"/>
          <w:sz w:val="24"/>
          <w:szCs w:val="24"/>
        </w:rPr>
      </w:pPr>
      <w:r w:rsidRPr="0092141D">
        <w:rPr>
          <w:rFonts w:ascii="Aptos" w:hAnsi="Aptos"/>
          <w:b/>
          <w:color w:val="000000"/>
          <w:sz w:val="24"/>
        </w:rPr>
        <w:t>Επαναλάβετε τα αληθινά στοιχεία</w:t>
      </w:r>
      <w:r w:rsidRPr="0092141D">
        <w:rPr>
          <w:rFonts w:ascii="Aptos" w:hAnsi="Aptos"/>
          <w:color w:val="000000"/>
          <w:sz w:val="24"/>
        </w:rPr>
        <w:t xml:space="preserve"> με σκοπό την ενίσχυσή τους. </w:t>
      </w:r>
    </w:p>
    <w:p w14:paraId="3555ED8F" w14:textId="77777777" w:rsidR="00E71E8E" w:rsidRPr="0092141D" w:rsidRDefault="00E71E8E" w:rsidP="0092141D">
      <w:pPr>
        <w:rPr>
          <w:sz w:val="24"/>
        </w:rPr>
      </w:pPr>
    </w:p>
    <w:p w14:paraId="05D8B866" w14:textId="670D23BE" w:rsidR="00E71E8E" w:rsidRPr="0092141D" w:rsidRDefault="00E71E8E" w:rsidP="00E71E8E">
      <w:pPr>
        <w:pStyle w:val="ListParagraph"/>
        <w:ind w:left="360"/>
        <w:rPr>
          <w:rFonts w:ascii="Aptos" w:hAnsi="Aptos"/>
          <w:b/>
          <w:bCs/>
          <w:color w:val="000000"/>
          <w:sz w:val="24"/>
          <w:szCs w:val="24"/>
          <w:u w:val="single"/>
        </w:rPr>
      </w:pPr>
      <w:r w:rsidRPr="0092141D">
        <w:rPr>
          <w:rFonts w:ascii="Aptos" w:hAnsi="Aptos"/>
          <w:b/>
          <w:color w:val="000000"/>
          <w:sz w:val="24"/>
          <w:u w:val="single"/>
        </w:rPr>
        <w:t>Τρόπος εφαρμογής της εν λόγω μεθόδου</w:t>
      </w:r>
    </w:p>
    <w:p w14:paraId="65950598" w14:textId="77777777" w:rsidR="00735E38" w:rsidRPr="0092141D" w:rsidRDefault="00735E38" w:rsidP="0092141D">
      <w:pPr>
        <w:rPr>
          <w:sz w:val="24"/>
        </w:rPr>
      </w:pPr>
    </w:p>
    <w:p w14:paraId="58631459" w14:textId="1DFB4777" w:rsidR="007618F4" w:rsidRPr="0092141D" w:rsidRDefault="00032691" w:rsidP="00032691">
      <w:pPr>
        <w:pStyle w:val="ListParagraph"/>
        <w:numPr>
          <w:ilvl w:val="0"/>
          <w:numId w:val="28"/>
        </w:numPr>
        <w:rPr>
          <w:rFonts w:ascii="Aptos" w:hAnsi="Aptos"/>
          <w:color w:val="000000"/>
          <w:sz w:val="24"/>
          <w:szCs w:val="24"/>
        </w:rPr>
      </w:pPr>
      <w:r w:rsidRPr="0092141D">
        <w:rPr>
          <w:rFonts w:ascii="Aptos" w:hAnsi="Aptos"/>
          <w:b/>
          <w:color w:val="000000"/>
          <w:sz w:val="24"/>
        </w:rPr>
        <w:t>Επανάληψη, επανάληψη, επανάληψη.</w:t>
      </w:r>
      <w:r w:rsidRPr="0092141D">
        <w:rPr>
          <w:rFonts w:ascii="Aptos" w:hAnsi="Aptos"/>
          <w:color w:val="000000"/>
          <w:sz w:val="24"/>
        </w:rPr>
        <w:t xml:space="preserve"> Αξιοποιήστε κάθε ευκαιρία για να εφαρμόσετε ξανά και ξανά αυτή την προσέγγιση. </w:t>
      </w:r>
    </w:p>
    <w:p w14:paraId="084B260D" w14:textId="77777777" w:rsidR="00040631" w:rsidRPr="0092141D" w:rsidRDefault="00040631" w:rsidP="0092141D">
      <w:pPr>
        <w:rPr>
          <w:sz w:val="24"/>
        </w:rPr>
      </w:pPr>
    </w:p>
    <w:p w14:paraId="613D4777" w14:textId="1735DC25" w:rsidR="006C2CA7" w:rsidRPr="0092141D" w:rsidRDefault="00032691" w:rsidP="00032691">
      <w:pPr>
        <w:pStyle w:val="ListParagraph"/>
        <w:numPr>
          <w:ilvl w:val="0"/>
          <w:numId w:val="28"/>
        </w:numPr>
        <w:rPr>
          <w:rFonts w:ascii="Aptos" w:hAnsi="Aptos"/>
          <w:color w:val="000000"/>
          <w:sz w:val="24"/>
          <w:szCs w:val="24"/>
        </w:rPr>
      </w:pPr>
      <w:r w:rsidRPr="0092141D">
        <w:rPr>
          <w:rFonts w:ascii="Aptos" w:hAnsi="Aptos"/>
          <w:b/>
          <w:color w:val="000000"/>
          <w:sz w:val="24"/>
        </w:rPr>
        <w:t>Εργαστείτε παράλληλα με άλλους φορείς</w:t>
      </w:r>
      <w:r w:rsidRPr="0092141D">
        <w:rPr>
          <w:rFonts w:ascii="Aptos" w:hAnsi="Aptos"/>
          <w:color w:val="000000"/>
          <w:sz w:val="24"/>
        </w:rPr>
        <w:t xml:space="preserve"> που είναι σύμμαχοί σας. </w:t>
      </w:r>
    </w:p>
    <w:p w14:paraId="73FCDB7D" w14:textId="77777777" w:rsidR="00040631" w:rsidRPr="0092141D" w:rsidRDefault="00040631" w:rsidP="0092141D">
      <w:pPr>
        <w:rPr>
          <w:sz w:val="24"/>
        </w:rPr>
      </w:pPr>
    </w:p>
    <w:p w14:paraId="233C24ED" w14:textId="45FF7373" w:rsidR="00D420DA" w:rsidRPr="0092141D" w:rsidRDefault="006C2CA7" w:rsidP="00032691">
      <w:pPr>
        <w:pStyle w:val="ListParagraph"/>
        <w:numPr>
          <w:ilvl w:val="0"/>
          <w:numId w:val="28"/>
        </w:numPr>
        <w:rPr>
          <w:rFonts w:ascii="Aptos" w:hAnsi="Aptos"/>
          <w:color w:val="000000"/>
          <w:sz w:val="24"/>
          <w:szCs w:val="24"/>
        </w:rPr>
      </w:pPr>
      <w:r w:rsidRPr="0092141D">
        <w:rPr>
          <w:rFonts w:ascii="Aptos" w:hAnsi="Aptos"/>
          <w:b/>
          <w:color w:val="000000"/>
          <w:sz w:val="24"/>
        </w:rPr>
        <w:t>Κατανοήστε το κοινό-στόχο σας</w:t>
      </w:r>
      <w:r w:rsidRPr="0092141D">
        <w:rPr>
          <w:rFonts w:ascii="Aptos" w:hAnsi="Aptos"/>
          <w:color w:val="000000"/>
          <w:sz w:val="24"/>
        </w:rPr>
        <w:t xml:space="preserve"> και προσεγγίστε το με βάση τις αξίες και τα συναισθήματα. </w:t>
      </w:r>
    </w:p>
    <w:p w14:paraId="500036A5" w14:textId="77777777" w:rsidR="00040631" w:rsidRPr="0092141D" w:rsidRDefault="00040631" w:rsidP="0092141D">
      <w:pPr>
        <w:rPr>
          <w:sz w:val="24"/>
        </w:rPr>
      </w:pPr>
    </w:p>
    <w:p w14:paraId="14471215" w14:textId="1546D84A" w:rsidR="00454A41" w:rsidRPr="0092141D" w:rsidRDefault="00447EE0" w:rsidP="00032691">
      <w:pPr>
        <w:pStyle w:val="ListParagraph"/>
        <w:numPr>
          <w:ilvl w:val="0"/>
          <w:numId w:val="28"/>
        </w:numPr>
        <w:rPr>
          <w:rFonts w:ascii="Aptos" w:hAnsi="Aptos"/>
          <w:color w:val="000000"/>
          <w:sz w:val="24"/>
          <w:szCs w:val="24"/>
        </w:rPr>
      </w:pPr>
      <w:r w:rsidRPr="0092141D">
        <w:rPr>
          <w:rFonts w:ascii="Aptos" w:hAnsi="Aptos"/>
          <w:b/>
          <w:color w:val="000000"/>
          <w:sz w:val="24"/>
        </w:rPr>
        <w:t>Χρησιμοποιήστε έναν αξιόπιστο εκπρόσωπο Τύπου.</w:t>
      </w:r>
      <w:r w:rsidRPr="0092141D">
        <w:rPr>
          <w:rFonts w:ascii="Aptos" w:hAnsi="Aptos"/>
          <w:color w:val="000000"/>
          <w:sz w:val="24"/>
        </w:rPr>
        <w:t xml:space="preserve"> Βεβαιωθείτε ότι το μήνυμα κοινοποιείται από πρόσωπο με το οποίο το κοινό-στόχος συμπάσχει και το οποίο εμπιστεύεται. Εντός και εκτός διαδικτύου. </w:t>
      </w:r>
    </w:p>
    <w:p w14:paraId="4C21C90C" w14:textId="77777777" w:rsidR="00040631" w:rsidRPr="0092141D" w:rsidRDefault="00040631" w:rsidP="0092141D">
      <w:pPr>
        <w:rPr>
          <w:sz w:val="24"/>
        </w:rPr>
      </w:pPr>
    </w:p>
    <w:p w14:paraId="1EC635F6" w14:textId="333D2784" w:rsidR="00454A41" w:rsidRPr="0092141D" w:rsidRDefault="00032691" w:rsidP="00032691">
      <w:pPr>
        <w:pStyle w:val="ListParagraph"/>
        <w:numPr>
          <w:ilvl w:val="0"/>
          <w:numId w:val="28"/>
        </w:numPr>
        <w:rPr>
          <w:rFonts w:ascii="Aptos" w:hAnsi="Aptos"/>
          <w:color w:val="000000"/>
          <w:sz w:val="24"/>
          <w:szCs w:val="24"/>
        </w:rPr>
      </w:pPr>
      <w:r w:rsidRPr="0092141D">
        <w:rPr>
          <w:rFonts w:ascii="Aptos" w:hAnsi="Aptos"/>
          <w:b/>
          <w:color w:val="000000"/>
          <w:sz w:val="24"/>
        </w:rPr>
        <w:t>Χρησιμοποιήστε χιούμορ</w:t>
      </w:r>
      <w:r w:rsidRPr="0092141D">
        <w:rPr>
          <w:rFonts w:ascii="Aptos" w:hAnsi="Aptos"/>
          <w:color w:val="000000"/>
          <w:sz w:val="24"/>
        </w:rPr>
        <w:t xml:space="preserve"> για να προσελκύσετε την προσοχή. </w:t>
      </w:r>
    </w:p>
    <w:p w14:paraId="494488BA" w14:textId="77777777" w:rsidR="00040631" w:rsidRPr="0092141D" w:rsidRDefault="00040631" w:rsidP="0092141D">
      <w:pPr>
        <w:rPr>
          <w:sz w:val="24"/>
        </w:rPr>
      </w:pPr>
    </w:p>
    <w:p w14:paraId="5C55C24E" w14:textId="11822C89" w:rsidR="00032691" w:rsidRPr="0092141D" w:rsidRDefault="00032691" w:rsidP="00032691">
      <w:pPr>
        <w:pStyle w:val="ListParagraph"/>
        <w:numPr>
          <w:ilvl w:val="0"/>
          <w:numId w:val="28"/>
        </w:numPr>
        <w:rPr>
          <w:rFonts w:ascii="Aptos" w:hAnsi="Aptos"/>
          <w:b/>
          <w:bCs/>
          <w:color w:val="000000"/>
          <w:sz w:val="24"/>
          <w:szCs w:val="24"/>
        </w:rPr>
      </w:pPr>
      <w:r w:rsidRPr="0092141D">
        <w:rPr>
          <w:rFonts w:ascii="Aptos" w:hAnsi="Aptos"/>
          <w:b/>
          <w:color w:val="000000"/>
          <w:sz w:val="24"/>
        </w:rPr>
        <w:t>Δράστε γρήγορα!</w:t>
      </w:r>
    </w:p>
    <w:p w14:paraId="1BA9125B" w14:textId="77777777" w:rsidR="007243B4" w:rsidRPr="0092141D" w:rsidRDefault="007243B4" w:rsidP="0019521B">
      <w:pPr>
        <w:rPr>
          <w:rFonts w:ascii="Gill Sans Std ExtraBold" w:hAnsi="Gill Sans Std ExtraBold" w:cstheme="majorHAnsi"/>
          <w:b/>
          <w:bCs/>
          <w:color w:val="FFFFFF" w:themeColor="background1"/>
          <w:sz w:val="32"/>
          <w:szCs w:val="32"/>
          <w:highlight w:val="black"/>
          <w:u w:val="single"/>
        </w:rPr>
      </w:pPr>
    </w:p>
    <w:p w14:paraId="5B17E064" w14:textId="10760BA2" w:rsidR="0019521B" w:rsidRPr="0092141D" w:rsidRDefault="000B7AFE" w:rsidP="0019521B">
      <w:pPr>
        <w:rPr>
          <w:rFonts w:ascii="Gill Sans Std ExtraBold" w:hAnsi="Gill Sans Std ExtraBold" w:cstheme="majorHAnsi"/>
          <w:b/>
          <w:bCs/>
          <w:color w:val="C00000"/>
          <w:sz w:val="32"/>
          <w:szCs w:val="32"/>
          <w:u w:val="single"/>
        </w:rPr>
      </w:pPr>
      <w:r w:rsidRPr="0092141D">
        <w:rPr>
          <w:rFonts w:ascii="Gill Sans Std ExtraBold" w:hAnsi="Gill Sans Std ExtraBold"/>
          <w:b/>
          <w:color w:val="FFFFFF" w:themeColor="background1"/>
          <w:sz w:val="32"/>
          <w:highlight w:val="black"/>
          <w:u w:val="single"/>
        </w:rPr>
        <w:t>Παραδείγματα πολιτικής</w:t>
      </w:r>
      <w:r w:rsidRPr="0092141D">
        <w:rPr>
          <w:rFonts w:ascii="Gill Sans Std ExtraBold" w:hAnsi="Gill Sans Std ExtraBold"/>
          <w:b/>
          <w:color w:val="C00000"/>
          <w:sz w:val="32"/>
          <w:u w:val="single"/>
        </w:rPr>
        <w:t xml:space="preserve"> από πόλεις σε ολόκληρο τον κόσμο </w:t>
      </w:r>
    </w:p>
    <w:p w14:paraId="55FC13E2" w14:textId="77777777" w:rsidR="000B7AFE" w:rsidRPr="0092141D" w:rsidRDefault="000B7AFE" w:rsidP="0092141D">
      <w:pPr>
        <w:spacing w:line="300" w:lineRule="auto"/>
        <w:rPr>
          <w:rStyle w:val="Strong"/>
          <w:rFonts w:ascii="Segoe UI" w:hAnsi="Segoe UI" w:cs="Segoe UI"/>
          <w:b w:val="0"/>
          <w:bCs w:val="0"/>
          <w:sz w:val="26"/>
        </w:rPr>
      </w:pPr>
    </w:p>
    <w:p w14:paraId="3B7A01C1" w14:textId="7F17FAC3" w:rsidR="000B7AFE" w:rsidRPr="0092141D" w:rsidRDefault="000B7AFE" w:rsidP="000B7AFE">
      <w:pPr>
        <w:pStyle w:val="Heading2"/>
        <w:spacing w:line="300" w:lineRule="atLeast"/>
        <w:rPr>
          <w:rFonts w:cstheme="majorHAnsi"/>
          <w:color w:val="auto"/>
          <w:sz w:val="28"/>
          <w:szCs w:val="28"/>
        </w:rPr>
      </w:pPr>
      <w:r w:rsidRPr="0092141D">
        <w:rPr>
          <w:rStyle w:val="Strong"/>
          <w:b/>
          <w:color w:val="auto"/>
          <w:sz w:val="28"/>
        </w:rPr>
        <w:t>1. Εκμάθηση γλωσσών και εκπαίδευση</w:t>
      </w:r>
    </w:p>
    <w:p w14:paraId="52A20F3F"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μαθήματα γλωσσών στις γειτονιές, στους χώρους εργασίας και στα σχολεία, μαζί με παιδική φροντίδα, με έμφαση στην ομιλούμενη καθημερινή γλώσσα.</w:t>
      </w:r>
    </w:p>
    <w:p w14:paraId="2E2FBE54"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Ευέλικτα και δομημένα μαθήματα γλωσσών με ψηφιακές επιλογές.</w:t>
      </w:r>
    </w:p>
    <w:p w14:paraId="78A55934"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Εντατικά μαθήματα γλωσσών και πολιτιστικός προσανατολισμός για τα προσφυγόπουλα.</w:t>
      </w:r>
    </w:p>
    <w:p w14:paraId="7A5C2509"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Κέντρα αξιολόγησης και υποστήριξης για μετανάστες φοιτητές, συμπεριλαμβανομένης της γλωσσικής κατάρτισης.</w:t>
      </w:r>
    </w:p>
    <w:p w14:paraId="3C05C1EE" w14:textId="37BBFA7F"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Δίγλωσση εκπαίδευση με σκοπό την υποστήριξη της μητρικής γλώσσας των παιδιών μεταναστών και την εκμάθηση της γλώσσας της χώρας υποδοχής.</w:t>
      </w:r>
    </w:p>
    <w:p w14:paraId="43EDA472"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μαθήματα γλωσσών που συνδέονται με την επαγγελματική κατάρτιση και την πολιτογράφηση.</w:t>
      </w:r>
    </w:p>
    <w:p w14:paraId="0ECA9337"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Προγράμματα γλωσσικής υποστήριξης στην προσχολική ηλικία και συμμετοχής των γονέων.</w:t>
      </w:r>
    </w:p>
    <w:p w14:paraId="0C7E6ABE"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μαθήματα γλωσσών σε βιβλιοθήκες και κοινοτικά κέντρα.</w:t>
      </w:r>
    </w:p>
    <w:p w14:paraId="68D1B29E"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lastRenderedPageBreak/>
        <w:t xml:space="preserve">Πολύγλωσσα </w:t>
      </w:r>
      <w:r w:rsidRPr="0092141D">
        <w:rPr>
          <w:rStyle w:val="Emphasis"/>
          <w:rFonts w:asciiTheme="majorHAnsi" w:hAnsiTheme="majorHAnsi"/>
          <w:sz w:val="24"/>
        </w:rPr>
        <w:t>γλωσσικά καφέ</w:t>
      </w:r>
      <w:r w:rsidRPr="0092141D">
        <w:rPr>
          <w:rFonts w:asciiTheme="majorHAnsi" w:hAnsiTheme="majorHAnsi"/>
          <w:sz w:val="24"/>
        </w:rPr>
        <w:t xml:space="preserve"> σε γειτονιές.</w:t>
      </w:r>
    </w:p>
    <w:p w14:paraId="4FBE4F0F"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Μαθήματα ταχείας εκμάθησης γλωσσών για όσους αναζητούν εργασία.</w:t>
      </w:r>
    </w:p>
    <w:p w14:paraId="52EBCF5C"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Μαθήματα γλωσσών στον χώρο εργασίας για μετανάστες.</w:t>
      </w:r>
    </w:p>
    <w:p w14:paraId="3B7EDF41"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Γλωσσικές και πολιτιστικές δραστηριότητες που υποστηρίζουν την ένταξη.</w:t>
      </w:r>
    </w:p>
    <w:p w14:paraId="0D478A7F" w14:textId="77777777" w:rsidR="000B7AFE" w:rsidRPr="0092141D" w:rsidRDefault="000B7AFE" w:rsidP="000B7AFE">
      <w:pPr>
        <w:numPr>
          <w:ilvl w:val="0"/>
          <w:numId w:val="30"/>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Διαδικτυακά μαθήματα γλωσσών για εξ αποστάσεως σπουδαστές.</w:t>
      </w:r>
    </w:p>
    <w:p w14:paraId="600A5B3D" w14:textId="77777777" w:rsidR="000B7AFE" w:rsidRPr="0092141D" w:rsidRDefault="002E303A" w:rsidP="000B7AFE">
      <w:pPr>
        <w:spacing w:line="300" w:lineRule="atLeast"/>
        <w:rPr>
          <w:rFonts w:asciiTheme="majorHAnsi" w:hAnsiTheme="majorHAnsi" w:cstheme="majorHAnsi"/>
          <w:sz w:val="24"/>
          <w:szCs w:val="24"/>
        </w:rPr>
      </w:pPr>
      <w:r w:rsidRPr="0092141D">
        <w:rPr>
          <w:rFonts w:asciiTheme="majorHAnsi" w:hAnsiTheme="majorHAnsi"/>
          <w:sz w:val="24"/>
        </w:rPr>
        <w:pict w14:anchorId="045359BA">
          <v:rect id="_x0000_i1026" style="width:0;height:1.5pt" o:hralign="center" o:hrstd="t" o:hr="t" fillcolor="#a0a0a0" stroked="f"/>
        </w:pict>
      </w:r>
    </w:p>
    <w:p w14:paraId="085B24AE" w14:textId="77777777" w:rsidR="000B7AFE" w:rsidRPr="0092141D" w:rsidRDefault="000B7AFE" w:rsidP="000B7AFE">
      <w:pPr>
        <w:pStyle w:val="Heading2"/>
        <w:spacing w:line="300" w:lineRule="atLeast"/>
        <w:rPr>
          <w:rFonts w:cstheme="majorHAnsi"/>
          <w:color w:val="auto"/>
          <w:sz w:val="28"/>
          <w:szCs w:val="28"/>
        </w:rPr>
      </w:pPr>
      <w:r w:rsidRPr="0092141D">
        <w:rPr>
          <w:rStyle w:val="Strong"/>
          <w:b/>
          <w:color w:val="auto"/>
          <w:sz w:val="28"/>
        </w:rPr>
        <w:t>2. Απασχόληση, δεξιότητες και οικονομική ένταξη</w:t>
      </w:r>
    </w:p>
    <w:p w14:paraId="2B9AE1CE"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Προγράμματα επαγγελματικής κατάρτισης και εξεύρεσης εργασίας για μετανάστες, συμπεριλαμβανομένων ειδικών τομεακών δεξιοτήτων και αναγνώρισης τίτλων σπουδών της αλλοδαπής.</w:t>
      </w:r>
    </w:p>
    <w:p w14:paraId="6FD57752"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Συνταίριασμα ειδικευμένων μεταναστών με επαγγελματίες του τομέα τους για σύντομες περιόδους μαθητείας.</w:t>
      </w:r>
    </w:p>
    <w:p w14:paraId="6B4F7CAC"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Προγράμματα καθοδήγησης μέσω των οποίων έρχονται σε επαφή μετανάστες επιχειρηματίες με έμπειρους ιδιοκτήτες επιχειρήσεων.</w:t>
      </w:r>
    </w:p>
    <w:p w14:paraId="636EC44C"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κατάρτιση, μικροδάνεια και δικτύωση για μετανάστες επιχειρηματίες.</w:t>
      </w:r>
    </w:p>
    <w:p w14:paraId="2B6D9484"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Κέντρα απασχόλησης μίας στάσης τα οποία προσφέρουν αντιστοίχιση προσφοράς και ζήτησης εργασίας, σεμινάρια συγγραφής βιογραφικών και μαθήματα γλωσσών.</w:t>
      </w:r>
    </w:p>
    <w:p w14:paraId="25E75DED"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Επιδοτούμενες θέσεις πρακτικής άσκησης για μετανάστες.</w:t>
      </w:r>
    </w:p>
    <w:p w14:paraId="380B1BFF"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Παροχή κινήτρων στις επιχειρήσεις για την πρόσληψη μεταναστών.</w:t>
      </w:r>
    </w:p>
    <w:p w14:paraId="1D3DE9BE"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Ταχεία διαδικασία αναγνώρισης τίτλων σπουδών για ειδικευμένους μετανάστες.</w:t>
      </w:r>
    </w:p>
    <w:p w14:paraId="6B3CEB46" w14:textId="77777777" w:rsidR="000B7AFE" w:rsidRPr="0092141D" w:rsidRDefault="000B7AFE" w:rsidP="000B7AFE">
      <w:pPr>
        <w:numPr>
          <w:ilvl w:val="0"/>
          <w:numId w:val="31"/>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Επαγγελματική ανά τομέα κατάρτιση για μετανάστες (π.χ. τομέας της υγείας, τομέας της τεχνολογίας πληροφοριών).</w:t>
      </w:r>
    </w:p>
    <w:p w14:paraId="6C5ED4E9" w14:textId="77777777" w:rsidR="000B7AFE" w:rsidRPr="0092141D" w:rsidRDefault="002E303A" w:rsidP="000B7AFE">
      <w:pPr>
        <w:spacing w:line="300" w:lineRule="atLeast"/>
        <w:rPr>
          <w:rFonts w:asciiTheme="majorHAnsi" w:hAnsiTheme="majorHAnsi" w:cstheme="majorHAnsi"/>
          <w:sz w:val="24"/>
          <w:szCs w:val="24"/>
        </w:rPr>
      </w:pPr>
      <w:r w:rsidRPr="0092141D">
        <w:rPr>
          <w:rFonts w:asciiTheme="majorHAnsi" w:hAnsiTheme="majorHAnsi"/>
          <w:sz w:val="24"/>
        </w:rPr>
        <w:pict w14:anchorId="0CA5F889">
          <v:rect id="_x0000_i1027" style="width:0;height:1.5pt" o:hralign="center" o:hrstd="t" o:hr="t" fillcolor="#a0a0a0" stroked="f"/>
        </w:pict>
      </w:r>
    </w:p>
    <w:p w14:paraId="0D1AD899" w14:textId="77777777" w:rsidR="000B7AFE" w:rsidRPr="0092141D" w:rsidRDefault="000B7AFE" w:rsidP="000B7AFE">
      <w:pPr>
        <w:pStyle w:val="Heading2"/>
        <w:spacing w:line="300" w:lineRule="atLeast"/>
        <w:rPr>
          <w:rFonts w:cstheme="majorHAnsi"/>
          <w:color w:val="auto"/>
          <w:sz w:val="28"/>
          <w:szCs w:val="28"/>
        </w:rPr>
      </w:pPr>
      <w:r w:rsidRPr="0092141D">
        <w:rPr>
          <w:rStyle w:val="Strong"/>
          <w:b/>
          <w:color w:val="auto"/>
          <w:sz w:val="28"/>
        </w:rPr>
        <w:t>3. Στέγαση και αστική ένταξη</w:t>
      </w:r>
    </w:p>
    <w:p w14:paraId="59F41310"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Μόνιμη στέγαση και κοινωνική στήριξη για άστεγους μετανάστες και πρόσφυγες.</w:t>
      </w:r>
    </w:p>
    <w:p w14:paraId="038C3079"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Προσωρινή στέγαση που παρέχεται στους μετανάστες μέσω συνεργασίας με τοπικές ΜΚΟ.</w:t>
      </w:r>
    </w:p>
    <w:p w14:paraId="342C3566"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Επιδοτούμενες ποσοστώσεις στέγασης για την πρόληψη του εθνοτικού διαχωρισμού.</w:t>
      </w:r>
    </w:p>
    <w:p w14:paraId="1F0960AD"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Στέγαση μικτού εισοδήματος και κοινοτικά κέντρα σε περιοχές με υψηλό ποσοστό μεταναστών.</w:t>
      </w:r>
    </w:p>
    <w:p w14:paraId="45CE7F6D"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Σχέδια ένταξης σε επίπεδο κοινότητας με αναβαθμίσεις στέγασης και κοινωνικές υπηρεσίες.</w:t>
      </w:r>
    </w:p>
    <w:p w14:paraId="1DFB4361"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Επιδοτήσεις ενοικίου και κοινοτικοί χώροι για την πρόληψη δημιουργίας γκέτο.</w:t>
      </w:r>
    </w:p>
    <w:p w14:paraId="4B549E5A"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Χρηματοδοτική στήριξη για πρόσφυγες και μετανάστες που κινδυνεύουν να μείνουν άστεγοι.</w:t>
      </w:r>
    </w:p>
    <w:p w14:paraId="084BD2CB"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lastRenderedPageBreak/>
        <w:t>Απόθεμα δημόσιων κατοικιών με ποσοστώσεις για τους μετανάστες.</w:t>
      </w:r>
    </w:p>
    <w:p w14:paraId="5FE25F08"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Υποστηριζόμενη στέγαση και χορηγία από την κοινότητα για τους πρόσφυγες.</w:t>
      </w:r>
    </w:p>
    <w:p w14:paraId="0A6492F9"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Προσωρινή στέγαση και επιδόματα ενοικίου για τους αιτούντες άσυλο.</w:t>
      </w:r>
    </w:p>
    <w:p w14:paraId="4F66FE7F"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Νομική συνδρομή και επιδόματα ενοικίου για μετανάστες χωρίς επίσημα έγγραφα.</w:t>
      </w:r>
    </w:p>
    <w:p w14:paraId="3D3E3623"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Παροχή νομικών και οικονομικών συμβουλών σε μετανάστες ενοικιαστές.</w:t>
      </w:r>
    </w:p>
    <w:p w14:paraId="16AFBB0D" w14:textId="77777777" w:rsidR="000B7AFE" w:rsidRPr="0092141D" w:rsidRDefault="000B7AFE" w:rsidP="000B7AFE">
      <w:pPr>
        <w:numPr>
          <w:ilvl w:val="0"/>
          <w:numId w:val="32"/>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Μόνιμη στέγαση σε συνδυασμό με κοινωνική εργασία για άστεγους μετανάστες.</w:t>
      </w:r>
    </w:p>
    <w:p w14:paraId="320489CF" w14:textId="77777777" w:rsidR="000B7AFE" w:rsidRPr="0092141D" w:rsidRDefault="002E303A" w:rsidP="000B7AFE">
      <w:pPr>
        <w:spacing w:line="300" w:lineRule="atLeast"/>
        <w:rPr>
          <w:rFonts w:asciiTheme="majorHAnsi" w:hAnsiTheme="majorHAnsi" w:cstheme="majorHAnsi"/>
          <w:sz w:val="24"/>
          <w:szCs w:val="24"/>
        </w:rPr>
      </w:pPr>
      <w:r w:rsidRPr="0092141D">
        <w:rPr>
          <w:rFonts w:asciiTheme="majorHAnsi" w:hAnsiTheme="majorHAnsi"/>
          <w:sz w:val="24"/>
        </w:rPr>
        <w:pict w14:anchorId="563C4994">
          <v:rect id="_x0000_i1028" style="width:0;height:1.5pt" o:hralign="center" o:hrstd="t" o:hr="t" fillcolor="#a0a0a0" stroked="f"/>
        </w:pict>
      </w:r>
    </w:p>
    <w:p w14:paraId="7327889D" w14:textId="77777777" w:rsidR="000B7AFE" w:rsidRPr="0092141D" w:rsidRDefault="000B7AFE" w:rsidP="000B7AFE">
      <w:pPr>
        <w:pStyle w:val="Heading2"/>
        <w:spacing w:line="300" w:lineRule="atLeast"/>
        <w:rPr>
          <w:rFonts w:cstheme="majorHAnsi"/>
          <w:color w:val="auto"/>
          <w:sz w:val="28"/>
          <w:szCs w:val="28"/>
        </w:rPr>
      </w:pPr>
      <w:r w:rsidRPr="0092141D">
        <w:rPr>
          <w:rStyle w:val="Strong"/>
          <w:b/>
          <w:color w:val="auto"/>
          <w:sz w:val="28"/>
        </w:rPr>
        <w:t>4. Κοινωνική συνοχή και συμμετοχή της κοινότητας</w:t>
      </w:r>
    </w:p>
    <w:p w14:paraId="4EB0D4A3"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Ετήσια φεστιβάλ για τον εορτασμό της πολιτιστικής πολυμορφίας με σκοπό τη μείωση των προκαταλήψεων και την οικοδόμηση σχέσεων.</w:t>
      </w:r>
    </w:p>
    <w:p w14:paraId="70DA56BD"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Τακτικές συναντήσεις μεταξύ της αστυνομίας και των κοινοτήτων μεταναστών για την οικοδόμηση εμπιστοσύνης και την αντιμετώπιση ανησυχιών σχετικά με την ασφάλεια.</w:t>
      </w:r>
    </w:p>
    <w:p w14:paraId="033E9596"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Κοινωνικές εκδηλώσεις που συνδέουν μετανάστες με οικογένειες της περιοχής.</w:t>
      </w:r>
    </w:p>
    <w:p w14:paraId="12FD57F6"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Πολύγλωσσες γυναίκες που έχουν εκπαιδευτεί ως κοινοτικές διαμεσολαβήτριες.</w:t>
      </w:r>
    </w:p>
    <w:p w14:paraId="1C244240"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Κοινοτικά κέντρα που προσφέρουν πολιτιστικές ανταλλαγές, γλωσσικά καφέ και νομικές συμβουλές.</w:t>
      </w:r>
    </w:p>
    <w:p w14:paraId="360E5F7A"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είσοδος σε μουσεία, εισιτήρια θεάτρου και μαθήματα τέχνης για μετανάστες.</w:t>
      </w:r>
    </w:p>
    <w:p w14:paraId="60719712"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Συμβούλια με πρωτοβουλία της κοινότητας για τον σχεδιασμό στρατηγικών ένταξης.</w:t>
      </w:r>
    </w:p>
    <w:p w14:paraId="00BD7FE2"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Εκπαιδευμένοι διαμεσολαβητές για την επίλυση διαφορών σε πολυπολιτισμικές γειτονιές.</w:t>
      </w:r>
    </w:p>
    <w:p w14:paraId="00DFBBA0"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ενοικίαση αθλητικού εξοπλισμού και κρατήσεις χώρων για ομάδες μεταναστών.</w:t>
      </w:r>
    </w:p>
    <w:p w14:paraId="222D9749"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Κοινοτικά κέντρα που παρέχουν νομικές συμβουλές, μαθήματα γλωσσών και παιδική φροντίδα.</w:t>
      </w:r>
    </w:p>
    <w:p w14:paraId="4A11864C"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Οργάνωση της κοινότητας για την προάσπιση των δικαιωμάτων των μεταναστών και των υπηρεσιών για τους μετανάστες.</w:t>
      </w:r>
    </w:p>
    <w:p w14:paraId="1D59FAB3"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Ετήσια βραβεία που θα απονέμονται σε άτομα ή οργανισμούς που προωθούν την ένταξη.</w:t>
      </w:r>
    </w:p>
    <w:p w14:paraId="1FF3622C"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Προγράμματα εθελοντισμού που φέρνουν σε επαφή τον τοπικό πληθυσμό με τους νεοαφιχθέντες μετανάστες.</w:t>
      </w:r>
    </w:p>
    <w:p w14:paraId="5709EDDA" w14:textId="77777777" w:rsidR="000B7AFE" w:rsidRPr="0092141D" w:rsidRDefault="000B7AFE" w:rsidP="000B7AFE">
      <w:pPr>
        <w:numPr>
          <w:ilvl w:val="0"/>
          <w:numId w:val="33"/>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Δημόσια φόρουμ στα οποία οι μετανάστες μπορούν να εκφράζουν τις ανησυχίες τους.</w:t>
      </w:r>
    </w:p>
    <w:p w14:paraId="3ADA2847" w14:textId="77777777" w:rsidR="000B7AFE" w:rsidRPr="0092141D" w:rsidRDefault="002E303A" w:rsidP="000B7AFE">
      <w:pPr>
        <w:spacing w:line="300" w:lineRule="atLeast"/>
        <w:rPr>
          <w:rFonts w:asciiTheme="majorHAnsi" w:hAnsiTheme="majorHAnsi" w:cstheme="majorHAnsi"/>
          <w:sz w:val="24"/>
          <w:szCs w:val="24"/>
        </w:rPr>
      </w:pPr>
      <w:r w:rsidRPr="0092141D">
        <w:rPr>
          <w:rFonts w:asciiTheme="majorHAnsi" w:hAnsiTheme="majorHAnsi"/>
          <w:sz w:val="24"/>
        </w:rPr>
        <w:pict w14:anchorId="61DF9A3D">
          <v:rect id="_x0000_i1029" style="width:0;height:1.5pt" o:hralign="center" o:hrstd="t" o:hr="t" fillcolor="#a0a0a0" stroked="f"/>
        </w:pict>
      </w:r>
    </w:p>
    <w:p w14:paraId="5E47FD9D" w14:textId="77777777" w:rsidR="000B7AFE" w:rsidRPr="0092141D" w:rsidRDefault="000B7AFE" w:rsidP="000B7AFE">
      <w:pPr>
        <w:pStyle w:val="Heading2"/>
        <w:spacing w:line="300" w:lineRule="atLeast"/>
        <w:rPr>
          <w:rFonts w:cstheme="majorHAnsi"/>
          <w:color w:val="auto"/>
          <w:sz w:val="28"/>
          <w:szCs w:val="28"/>
        </w:rPr>
      </w:pPr>
      <w:r w:rsidRPr="0092141D">
        <w:rPr>
          <w:rStyle w:val="Strong"/>
          <w:b/>
          <w:color w:val="auto"/>
          <w:sz w:val="28"/>
        </w:rPr>
        <w:lastRenderedPageBreak/>
        <w:t>5. Ψηφιακή κοινωνική ένταξη</w:t>
      </w:r>
    </w:p>
    <w:p w14:paraId="0AD9575D" w14:textId="77777777" w:rsidR="000B7AFE" w:rsidRPr="0092141D" w:rsidRDefault="000B7AFE" w:rsidP="000B7AFE">
      <w:pPr>
        <w:numPr>
          <w:ilvl w:val="0"/>
          <w:numId w:val="34"/>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μαθήματα ψηφιακού γραμματισμού που βοηθούν τους μετανάστες να χρησιμοποιούν διαδικτυακές υπηρεσίες, εργαλεία αναζήτησης εργασίας και εργαλεία εκμάθησης γλωσσών.</w:t>
      </w:r>
    </w:p>
    <w:p w14:paraId="4EF950C5" w14:textId="77777777" w:rsidR="000B7AFE" w:rsidRPr="0092141D" w:rsidRDefault="002E303A" w:rsidP="000B7AFE">
      <w:pPr>
        <w:spacing w:after="0" w:line="300" w:lineRule="atLeast"/>
        <w:rPr>
          <w:rFonts w:asciiTheme="majorHAnsi" w:hAnsiTheme="majorHAnsi" w:cstheme="majorHAnsi"/>
          <w:sz w:val="24"/>
          <w:szCs w:val="24"/>
        </w:rPr>
      </w:pPr>
      <w:r w:rsidRPr="0092141D">
        <w:rPr>
          <w:rFonts w:asciiTheme="majorHAnsi" w:hAnsiTheme="majorHAnsi"/>
          <w:sz w:val="24"/>
        </w:rPr>
        <w:pict w14:anchorId="5A2D1071">
          <v:rect id="_x0000_i1030" style="width:0;height:1.5pt" o:hralign="center" o:hrstd="t" o:hr="t" fillcolor="#a0a0a0" stroked="f"/>
        </w:pict>
      </w:r>
    </w:p>
    <w:p w14:paraId="4D9C6211" w14:textId="77777777" w:rsidR="000B7AFE" w:rsidRPr="0092141D" w:rsidRDefault="000B7AFE" w:rsidP="000B7AFE">
      <w:pPr>
        <w:pStyle w:val="Heading2"/>
        <w:spacing w:line="300" w:lineRule="atLeast"/>
        <w:rPr>
          <w:rFonts w:cstheme="majorHAnsi"/>
          <w:color w:val="auto"/>
          <w:sz w:val="28"/>
          <w:szCs w:val="28"/>
        </w:rPr>
      </w:pPr>
      <w:r w:rsidRPr="0092141D">
        <w:rPr>
          <w:rStyle w:val="Strong"/>
          <w:b/>
          <w:color w:val="auto"/>
          <w:sz w:val="28"/>
        </w:rPr>
        <w:t>6. Υγεία και ευεξία</w:t>
      </w:r>
    </w:p>
    <w:p w14:paraId="036B117A"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Πολύγλωσσα εργαστήρια υγείας και υποστήριξη της ψυχικής υγείας των μεταναστών.</w:t>
      </w:r>
    </w:p>
    <w:p w14:paraId="3D8A2CFE"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Άμεσοι ιατρικοί έλεγχοι και μετατραυματική συμβουλευτική για τους αιτούντες άσυλο.</w:t>
      </w:r>
    </w:p>
    <w:p w14:paraId="78ECE489"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Πολιτισμικά ευαίσθητη ιατροφαρμακευτική περίθαλψη και υπηρεσίες ψυχικής υγείας.</w:t>
      </w:r>
    </w:p>
    <w:p w14:paraId="33085AED"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Κινητές κλινικές και διερμηνείς σε καταφύγια προσφύγων.</w:t>
      </w:r>
    </w:p>
    <w:p w14:paraId="6294F303"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Ειδικές ιατρικές ομάδες για προληπτικό έλεγχο και παρακολούθηση της υγείας των προσφύγων.</w:t>
      </w:r>
    </w:p>
    <w:p w14:paraId="073BADC8"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ιατρικές εξετάσεις και στήριξη της ψυχικής υγείας των προσφύγων.</w:t>
      </w:r>
    </w:p>
    <w:p w14:paraId="17869685"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Πολιτισμικά προσαρμοσμένες ομάδες ψυχοθεραπείας και στήριξης.</w:t>
      </w:r>
    </w:p>
    <w:p w14:paraId="21491D06"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Πρόσβαση των μεταναστών χωρίς επίσημα έγγραφα σε ιατροφαρμακευτική περίθαλψη, συμπεριλαμβανομένης της ψυχιατρικής περίθαλψης.</w:t>
      </w:r>
    </w:p>
    <w:p w14:paraId="0CEB2535"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Δωρεάν προγεννητική και μεταγεννητική φροντίδα για τις μετανάστριες μητέρες.</w:t>
      </w:r>
    </w:p>
    <w:p w14:paraId="33FF144F" w14:textId="77777777" w:rsidR="000B7AFE" w:rsidRPr="0092141D" w:rsidRDefault="000B7AFE" w:rsidP="000B7AFE">
      <w:pPr>
        <w:numPr>
          <w:ilvl w:val="0"/>
          <w:numId w:val="35"/>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Κατάρτιση του υγειονομικού προσωπικού σε πολιτισμικά θέματα και θέματα γλωσσικής προσβασιμότητας.</w:t>
      </w:r>
    </w:p>
    <w:p w14:paraId="2A72CFC7" w14:textId="77777777" w:rsidR="000B7AFE" w:rsidRPr="0092141D" w:rsidRDefault="002E303A" w:rsidP="000B7AFE">
      <w:pPr>
        <w:spacing w:line="300" w:lineRule="atLeast"/>
        <w:rPr>
          <w:rFonts w:asciiTheme="majorHAnsi" w:hAnsiTheme="majorHAnsi" w:cstheme="majorHAnsi"/>
          <w:sz w:val="24"/>
          <w:szCs w:val="24"/>
        </w:rPr>
      </w:pPr>
      <w:r w:rsidRPr="0092141D">
        <w:rPr>
          <w:rFonts w:asciiTheme="majorHAnsi" w:hAnsiTheme="majorHAnsi"/>
          <w:sz w:val="24"/>
        </w:rPr>
        <w:pict w14:anchorId="0DDCA9AD">
          <v:rect id="_x0000_i1031" style="width:0;height:1.5pt" o:hralign="center" o:hrstd="t" o:hr="t" fillcolor="#a0a0a0" stroked="f"/>
        </w:pict>
      </w:r>
    </w:p>
    <w:p w14:paraId="1199CC67" w14:textId="77777777" w:rsidR="000B7AFE" w:rsidRPr="0092141D" w:rsidRDefault="000B7AFE" w:rsidP="000B7AFE">
      <w:pPr>
        <w:pStyle w:val="Heading2"/>
        <w:spacing w:line="300" w:lineRule="atLeast"/>
        <w:rPr>
          <w:rFonts w:cstheme="majorHAnsi"/>
          <w:color w:val="auto"/>
          <w:sz w:val="28"/>
          <w:szCs w:val="28"/>
        </w:rPr>
      </w:pPr>
      <w:r w:rsidRPr="0092141D">
        <w:rPr>
          <w:rStyle w:val="Strong"/>
          <w:b/>
          <w:color w:val="auto"/>
          <w:sz w:val="28"/>
        </w:rPr>
        <w:t>7. Υποδομές ενσωμάτωσης και υπηρεσίες μίας στάσης</w:t>
      </w:r>
    </w:p>
    <w:p w14:paraId="54434D5B" w14:textId="77777777" w:rsidR="000B7AFE" w:rsidRPr="0092141D" w:rsidRDefault="000B7AFE" w:rsidP="000B7AFE">
      <w:pPr>
        <w:numPr>
          <w:ilvl w:val="0"/>
          <w:numId w:val="36"/>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Κόμβοι μίας στάσης για την ένταξη στους οποίους παρέχονται συμβουλές σε πολλαπλές γλώσσες, συνδρομή για την επίλυση προβλημάτων και συντονισμένες υπηρεσίες.</w:t>
      </w:r>
    </w:p>
    <w:p w14:paraId="34FB6FE8" w14:textId="77777777" w:rsidR="000B7AFE" w:rsidRPr="0092141D" w:rsidRDefault="000B7AFE" w:rsidP="000B7AFE">
      <w:pPr>
        <w:numPr>
          <w:ilvl w:val="0"/>
          <w:numId w:val="36"/>
        </w:numPr>
        <w:spacing w:before="100" w:beforeAutospacing="1" w:after="100" w:afterAutospacing="1" w:line="300" w:lineRule="atLeast"/>
        <w:rPr>
          <w:rFonts w:asciiTheme="majorHAnsi" w:hAnsiTheme="majorHAnsi" w:cstheme="majorHAnsi"/>
          <w:sz w:val="24"/>
          <w:szCs w:val="24"/>
        </w:rPr>
      </w:pPr>
      <w:r w:rsidRPr="0092141D">
        <w:rPr>
          <w:rFonts w:asciiTheme="majorHAnsi" w:hAnsiTheme="majorHAnsi"/>
          <w:sz w:val="24"/>
        </w:rPr>
        <w:t>Πολύγλωσσοι κοινωνικοί λειτουργοί και ομάδες της γειτονιάς που παρέχουν επί τόπου στήριξη σε περιοχές με υψηλό ποσοστό μεταναστών.</w:t>
      </w:r>
    </w:p>
    <w:p w14:paraId="1FAF050D" w14:textId="77777777" w:rsidR="00FA2AEB" w:rsidRPr="0092141D" w:rsidRDefault="00FA2AEB">
      <w:pPr>
        <w:rPr>
          <w:rFonts w:asciiTheme="majorHAnsi" w:hAnsiTheme="majorHAnsi" w:cstheme="majorHAnsi"/>
          <w:sz w:val="24"/>
          <w:szCs w:val="24"/>
        </w:rPr>
      </w:pPr>
    </w:p>
    <w:p w14:paraId="397C5450" w14:textId="77777777" w:rsidR="000227D1" w:rsidRPr="0092141D" w:rsidRDefault="000227D1">
      <w:pPr>
        <w:overflowPunct w:val="0"/>
        <w:autoSpaceDE w:val="0"/>
        <w:autoSpaceDN w:val="0"/>
        <w:adjustRightInd w:val="0"/>
        <w:spacing w:line="288" w:lineRule="auto"/>
        <w:jc w:val="center"/>
        <w:textAlignment w:val="baseline"/>
      </w:pPr>
      <w:r w:rsidRPr="0092141D">
        <w:t>_____________</w:t>
      </w:r>
    </w:p>
    <w:p w14:paraId="71BB550E" w14:textId="77777777" w:rsidR="000227D1" w:rsidRPr="0092141D" w:rsidRDefault="000227D1"/>
    <w:p w14:paraId="3117D950" w14:textId="6D42DF45" w:rsidR="00FA2AEB" w:rsidRPr="0092141D" w:rsidRDefault="00FA2AEB">
      <w:pPr>
        <w:rPr>
          <w:rFonts w:asciiTheme="majorHAnsi" w:hAnsiTheme="majorHAnsi" w:cstheme="majorHAnsi"/>
          <w:sz w:val="28"/>
          <w:szCs w:val="28"/>
        </w:rPr>
      </w:pPr>
    </w:p>
    <w:sectPr w:rsidR="00FA2AEB" w:rsidRPr="0092141D" w:rsidSect="0092141D">
      <w:headerReference w:type="even" r:id="rId13"/>
      <w:headerReference w:type="default" r:id="rId14"/>
      <w:footerReference w:type="even" r:id="rId15"/>
      <w:footerReference w:type="default" r:id="rId16"/>
      <w:headerReference w:type="first" r:id="rId17"/>
      <w:footerReference w:type="first" r:id="rId18"/>
      <w:pgSz w:w="11906" w:h="16838"/>
      <w:pgMar w:top="1440" w:right="1797" w:bottom="1440" w:left="1797"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62A3364" w14:textId="77777777" w:rsidR="0030215B" w:rsidRPr="000959AC" w:rsidRDefault="0030215B" w:rsidP="000B7AFE">
      <w:pPr>
        <w:spacing w:after="0" w:line="240" w:lineRule="auto"/>
      </w:pPr>
      <w:r w:rsidRPr="000959AC">
        <w:separator/>
      </w:r>
    </w:p>
  </w:endnote>
  <w:endnote w:type="continuationSeparator" w:id="0">
    <w:p w14:paraId="2F616774" w14:textId="77777777" w:rsidR="0030215B" w:rsidRPr="000959AC" w:rsidRDefault="0030215B" w:rsidP="000B7AFE">
      <w:pPr>
        <w:spacing w:after="0" w:line="240" w:lineRule="auto"/>
      </w:pPr>
      <w:r w:rsidRPr="000959AC">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1" w:csb1="00000000"/>
  </w:font>
  <w:font w:name="Gill Sans Std ExtraBold">
    <w:panose1 w:val="020B0902020104020203"/>
    <w:charset w:val="00"/>
    <w:family w:val="swiss"/>
    <w:notTrueType/>
    <w:pitch w:val="variable"/>
    <w:sig w:usb0="800000AF" w:usb1="4000204A" w:usb2="00000000" w:usb3="00000000" w:csb0="00000001"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Emoji">
    <w:panose1 w:val="020B0502040204020203"/>
    <w:charset w:val="00"/>
    <w:family w:val="swiss"/>
    <w:pitch w:val="variable"/>
    <w:sig w:usb0="00000003" w:usb1="02000000" w:usb2="00000000" w:usb3="00000000" w:csb0="00000001" w:csb1="00000000"/>
  </w:font>
  <w:font w:name="Aptos">
    <w:altName w:val="Calibri"/>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B95C13" w14:textId="77777777" w:rsidR="0092141D" w:rsidRPr="0092141D" w:rsidRDefault="0092141D" w:rsidP="0092141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C003FE" w14:textId="6E58C686" w:rsidR="000B7AFE" w:rsidRPr="0092141D" w:rsidRDefault="0092141D" w:rsidP="0092141D">
    <w:pPr>
      <w:pStyle w:val="Footer"/>
    </w:pPr>
    <w:r>
      <w:t xml:space="preserve">COR-2026-00897-00-00-TCD-TRA (EN) </w:t>
    </w:r>
    <w:r>
      <w:fldChar w:fldCharType="begin"/>
    </w:r>
    <w:r>
      <w:instrText xml:space="preserve"> PAGE  \* Arabic  \* MERGEFORMAT </w:instrText>
    </w:r>
    <w:r>
      <w:fldChar w:fldCharType="separate"/>
    </w:r>
    <w:r>
      <w:rPr>
        <w:noProof/>
      </w:rPr>
      <w:t>2</w:t>
    </w:r>
    <w:r>
      <w:fldChar w:fldCharType="end"/>
    </w:r>
    <w:r>
      <w:t>/</w:t>
    </w:r>
    <w:r>
      <w:fldChar w:fldCharType="begin"/>
    </w:r>
    <w:r>
      <w:instrText xml:space="preserve"> = </w:instrText>
    </w:r>
    <w:fldSimple w:instr=" NUMPAGES ">
      <w:r w:rsidR="002E303A">
        <w:rPr>
          <w:noProof/>
        </w:rPr>
        <w:instrText>16</w:instrText>
      </w:r>
    </w:fldSimple>
    <w:r>
      <w:instrText xml:space="preserve"> -0 </w:instrText>
    </w:r>
    <w:r>
      <w:fldChar w:fldCharType="separate"/>
    </w:r>
    <w:r w:rsidR="002E303A">
      <w:rPr>
        <w:noProof/>
      </w:rPr>
      <w:t>16</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A19399" w14:textId="04BA4983" w:rsidR="002026B5" w:rsidRPr="0092141D" w:rsidRDefault="002026B5" w:rsidP="0092141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96F8FF3" w14:textId="77777777" w:rsidR="0030215B" w:rsidRPr="000959AC" w:rsidRDefault="0030215B" w:rsidP="000B7AFE">
      <w:pPr>
        <w:spacing w:after="0" w:line="240" w:lineRule="auto"/>
      </w:pPr>
      <w:r w:rsidRPr="000959AC">
        <w:separator/>
      </w:r>
    </w:p>
  </w:footnote>
  <w:footnote w:type="continuationSeparator" w:id="0">
    <w:p w14:paraId="2601FFFD" w14:textId="77777777" w:rsidR="0030215B" w:rsidRPr="000959AC" w:rsidRDefault="0030215B" w:rsidP="000B7AFE">
      <w:pPr>
        <w:spacing w:after="0" w:line="240" w:lineRule="auto"/>
      </w:pPr>
      <w:r w:rsidRPr="000959AC">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F48510" w14:textId="77777777" w:rsidR="0092141D" w:rsidRPr="0092141D" w:rsidRDefault="0092141D" w:rsidP="0092141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0C84A4" w14:textId="79A2E8AC" w:rsidR="00377491" w:rsidRPr="0092141D" w:rsidRDefault="00377491" w:rsidP="0092141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66D73A" w14:textId="4A0DF6E1" w:rsidR="00377491" w:rsidRPr="0092141D" w:rsidRDefault="00377491" w:rsidP="0092141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48" type="#_x0000_t75" style="width:12.05pt;height:12.05pt" o:bullet="t">
        <v:imagedata r:id="rId1" o:title="mso2168"/>
      </v:shape>
    </w:pict>
  </w:numPicBullet>
  <w:abstractNum w:abstractNumId="0" w15:restartNumberingAfterBreak="0">
    <w:nsid w:val="FFFFFF7C"/>
    <w:multiLevelType w:val="singleLevel"/>
    <w:tmpl w:val="C310EC42"/>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E4089024"/>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FB12693A"/>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38441652"/>
    <w:lvl w:ilvl="0">
      <w:start w:val="1"/>
      <w:numFmt w:val="decimal"/>
      <w:pStyle w:val="ListNumber2"/>
      <w:lvlText w:val="%1."/>
      <w:lvlJc w:val="left"/>
      <w:pPr>
        <w:tabs>
          <w:tab w:val="num" w:pos="720"/>
        </w:tabs>
        <w:ind w:left="720" w:hanging="360"/>
      </w:pPr>
    </w:lvl>
  </w:abstractNum>
  <w:abstractNum w:abstractNumId="4" w15:restartNumberingAfterBreak="0">
    <w:nsid w:val="FFFFFF81"/>
    <w:multiLevelType w:val="singleLevel"/>
    <w:tmpl w:val="171AC3A4"/>
    <w:lvl w:ilvl="0">
      <w:start w:val="1"/>
      <w:numFmt w:val="bullet"/>
      <w:lvlText w:val=""/>
      <w:lvlJc w:val="left"/>
      <w:pPr>
        <w:tabs>
          <w:tab w:val="num" w:pos="1440"/>
        </w:tabs>
        <w:ind w:left="1440" w:hanging="360"/>
      </w:pPr>
      <w:rPr>
        <w:rFonts w:ascii="Symbol" w:hAnsi="Symbol" w:hint="default"/>
      </w:rPr>
    </w:lvl>
  </w:abstractNum>
  <w:abstractNum w:abstractNumId="5" w15:restartNumberingAfterBreak="0">
    <w:nsid w:val="FFFFFF82"/>
    <w:multiLevelType w:val="singleLevel"/>
    <w:tmpl w:val="F3EAFDEC"/>
    <w:lvl w:ilvl="0">
      <w:start w:val="1"/>
      <w:numFmt w:val="bullet"/>
      <w:pStyle w:val="ListBullet3"/>
      <w:lvlText w:val=""/>
      <w:lvlJc w:val="left"/>
      <w:pPr>
        <w:tabs>
          <w:tab w:val="num" w:pos="1080"/>
        </w:tabs>
        <w:ind w:left="1080" w:hanging="360"/>
      </w:pPr>
      <w:rPr>
        <w:rFonts w:ascii="Symbol" w:hAnsi="Symbol" w:hint="default"/>
      </w:rPr>
    </w:lvl>
  </w:abstractNum>
  <w:abstractNum w:abstractNumId="6" w15:restartNumberingAfterBreak="0">
    <w:nsid w:val="FFFFFF83"/>
    <w:multiLevelType w:val="singleLevel"/>
    <w:tmpl w:val="3D1EFFD4"/>
    <w:lvl w:ilvl="0">
      <w:start w:val="1"/>
      <w:numFmt w:val="bullet"/>
      <w:pStyle w:val="ListBullet2"/>
      <w:lvlText w:val=""/>
      <w:lvlJc w:val="left"/>
      <w:pPr>
        <w:tabs>
          <w:tab w:val="num" w:pos="720"/>
        </w:tabs>
        <w:ind w:left="720" w:hanging="360"/>
      </w:pPr>
      <w:rPr>
        <w:rFonts w:ascii="Symbol" w:hAnsi="Symbol" w:hint="default"/>
      </w:rPr>
    </w:lvl>
  </w:abstractNum>
  <w:abstractNum w:abstractNumId="7" w15:restartNumberingAfterBreak="0">
    <w:nsid w:val="FFFFFF88"/>
    <w:multiLevelType w:val="singleLevel"/>
    <w:tmpl w:val="D0A62B40"/>
    <w:lvl w:ilvl="0">
      <w:start w:val="1"/>
      <w:numFmt w:val="decimal"/>
      <w:pStyle w:val="ListNumber"/>
      <w:lvlText w:val="%1."/>
      <w:lvlJc w:val="left"/>
      <w:pPr>
        <w:tabs>
          <w:tab w:val="num" w:pos="360"/>
        </w:tabs>
        <w:ind w:left="360" w:hanging="360"/>
      </w:pPr>
    </w:lvl>
  </w:abstractNum>
  <w:abstractNum w:abstractNumId="8" w15:restartNumberingAfterBreak="0">
    <w:nsid w:val="FFFFFF89"/>
    <w:multiLevelType w:val="singleLevel"/>
    <w:tmpl w:val="29761A62"/>
    <w:lvl w:ilvl="0">
      <w:start w:val="1"/>
      <w:numFmt w:val="bullet"/>
      <w:pStyle w:val="ListBullet"/>
      <w:lvlText w:val=""/>
      <w:lvlJc w:val="left"/>
      <w:pPr>
        <w:tabs>
          <w:tab w:val="num" w:pos="360"/>
        </w:tabs>
        <w:ind w:left="360" w:hanging="360"/>
      </w:pPr>
      <w:rPr>
        <w:rFonts w:ascii="Symbol" w:hAnsi="Symbol" w:hint="default"/>
      </w:rPr>
    </w:lvl>
  </w:abstractNum>
  <w:abstractNum w:abstractNumId="9" w15:restartNumberingAfterBreak="0">
    <w:nsid w:val="01F53E97"/>
    <w:multiLevelType w:val="multilevel"/>
    <w:tmpl w:val="BEFA25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066048DA"/>
    <w:multiLevelType w:val="multilevel"/>
    <w:tmpl w:val="258A9F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08072F9B"/>
    <w:multiLevelType w:val="hybridMultilevel"/>
    <w:tmpl w:val="018EFFB4"/>
    <w:lvl w:ilvl="0" w:tplc="5B1CB752">
      <w:start w:val="1"/>
      <w:numFmt w:val="bullet"/>
      <w:lvlText w:val=""/>
      <w:lvlJc w:val="left"/>
      <w:pPr>
        <w:ind w:left="720" w:hanging="360"/>
      </w:pPr>
      <w:rPr>
        <w:rFonts w:ascii="Wingdings" w:hAnsi="Wingdings" w:hint="default"/>
        <w:color w:val="FFFF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091A6D16"/>
    <w:multiLevelType w:val="multilevel"/>
    <w:tmpl w:val="478AFF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105F2FDA"/>
    <w:multiLevelType w:val="hybridMultilevel"/>
    <w:tmpl w:val="D4DC87C0"/>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1A4C0933"/>
    <w:multiLevelType w:val="multilevel"/>
    <w:tmpl w:val="1B48F5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1B0F4922"/>
    <w:multiLevelType w:val="hybridMultilevel"/>
    <w:tmpl w:val="B3BE029C"/>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E5D7FD7"/>
    <w:multiLevelType w:val="multilevel"/>
    <w:tmpl w:val="66320AF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21713291"/>
    <w:multiLevelType w:val="hybridMultilevel"/>
    <w:tmpl w:val="504281EE"/>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220551C3"/>
    <w:multiLevelType w:val="hybridMultilevel"/>
    <w:tmpl w:val="5FEA28FE"/>
    <w:lvl w:ilvl="0" w:tplc="08090007">
      <w:start w:val="1"/>
      <w:numFmt w:val="bullet"/>
      <w:lvlText w:val=""/>
      <w:lvlPicBulletId w:val="0"/>
      <w:lvlJc w:val="left"/>
      <w:pPr>
        <w:ind w:left="720" w:hanging="360"/>
      </w:pPr>
      <w:rPr>
        <w:rFonts w:ascii="Symbol" w:hAnsi="Symbol" w:hint="default"/>
      </w:rPr>
    </w:lvl>
    <w:lvl w:ilvl="1" w:tplc="15BE8D88">
      <w:numFmt w:val="bullet"/>
      <w:lvlText w:val="•"/>
      <w:lvlJc w:val="left"/>
      <w:pPr>
        <w:ind w:left="1440" w:hanging="360"/>
      </w:pPr>
      <w:rPr>
        <w:rFonts w:ascii="Calibri" w:eastAsiaTheme="minorEastAsia" w:hAnsi="Calibri" w:cs="Calibri" w:hint="default"/>
      </w:rPr>
    </w:lvl>
    <w:lvl w:ilvl="2" w:tplc="E99ED80A">
      <w:numFmt w:val="bullet"/>
      <w:lvlText w:val="-"/>
      <w:lvlJc w:val="left"/>
      <w:pPr>
        <w:ind w:left="2160" w:hanging="360"/>
      </w:pPr>
      <w:rPr>
        <w:rFonts w:ascii="Calibri" w:eastAsiaTheme="minorEastAsia" w:hAnsi="Calibri" w:cs="Calibri"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46F5F11"/>
    <w:multiLevelType w:val="multilevel"/>
    <w:tmpl w:val="B86444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274253D4"/>
    <w:multiLevelType w:val="hybridMultilevel"/>
    <w:tmpl w:val="8A184CC0"/>
    <w:lvl w:ilvl="0" w:tplc="08090009">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2753436D"/>
    <w:multiLevelType w:val="hybridMultilevel"/>
    <w:tmpl w:val="C4AEEF72"/>
    <w:lvl w:ilvl="0" w:tplc="394A264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 w15:restartNumberingAfterBreak="0">
    <w:nsid w:val="2AC6350C"/>
    <w:multiLevelType w:val="hybridMultilevel"/>
    <w:tmpl w:val="9BEACD5E"/>
    <w:lvl w:ilvl="0" w:tplc="5B1CB752">
      <w:start w:val="1"/>
      <w:numFmt w:val="bullet"/>
      <w:lvlText w:val=""/>
      <w:lvlJc w:val="left"/>
      <w:pPr>
        <w:ind w:left="720" w:hanging="360"/>
      </w:pPr>
      <w:rPr>
        <w:rFonts w:ascii="Wingdings" w:hAnsi="Wingdings" w:hint="default"/>
        <w:color w:val="FFFF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3B01404"/>
    <w:multiLevelType w:val="multilevel"/>
    <w:tmpl w:val="0FD01D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5496509"/>
    <w:multiLevelType w:val="hybridMultilevel"/>
    <w:tmpl w:val="BA142338"/>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36261525"/>
    <w:multiLevelType w:val="hybridMultilevel"/>
    <w:tmpl w:val="B94411AA"/>
    <w:lvl w:ilvl="0" w:tplc="0809000F">
      <w:start w:val="1"/>
      <w:numFmt w:val="decimal"/>
      <w:lvlText w:val="%1."/>
      <w:lvlJc w:val="left"/>
      <w:pPr>
        <w:ind w:left="720" w:hanging="360"/>
      </w:pPr>
    </w:lvl>
    <w:lvl w:ilvl="1" w:tplc="0809000F">
      <w:start w:val="1"/>
      <w:numFmt w:val="decimal"/>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3762702E"/>
    <w:multiLevelType w:val="hybridMultilevel"/>
    <w:tmpl w:val="A2E6F5D4"/>
    <w:lvl w:ilvl="0" w:tplc="8902A796">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8902A796">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1947EF4"/>
    <w:multiLevelType w:val="hybridMultilevel"/>
    <w:tmpl w:val="335C9C4C"/>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6B4290D"/>
    <w:multiLevelType w:val="hybridMultilevel"/>
    <w:tmpl w:val="4016E5A4"/>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4B262E77"/>
    <w:multiLevelType w:val="multilevel"/>
    <w:tmpl w:val="B37C43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4D4E6A2C"/>
    <w:multiLevelType w:val="multilevel"/>
    <w:tmpl w:val="EB6080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4E5024C5"/>
    <w:multiLevelType w:val="hybridMultilevel"/>
    <w:tmpl w:val="89A60BE8"/>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2" w15:restartNumberingAfterBreak="0">
    <w:nsid w:val="586E3031"/>
    <w:multiLevelType w:val="hybridMultilevel"/>
    <w:tmpl w:val="19E23D72"/>
    <w:lvl w:ilvl="0" w:tplc="CCA2E1F6">
      <w:start w:val="1"/>
      <w:numFmt w:val="bullet"/>
      <w:lvlText w:val=""/>
      <w:lvlJc w:val="left"/>
      <w:pPr>
        <w:ind w:left="720" w:hanging="360"/>
      </w:pPr>
      <w:rPr>
        <w:rFonts w:ascii="Wingdings" w:hAnsi="Wingdings" w:hint="default"/>
        <w:color w:val="auto"/>
        <w:sz w:val="28"/>
        <w:szCs w:val="28"/>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5F114BA8"/>
    <w:multiLevelType w:val="hybridMultilevel"/>
    <w:tmpl w:val="48125CC2"/>
    <w:lvl w:ilvl="0" w:tplc="08090009">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8902A796">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14132E4"/>
    <w:multiLevelType w:val="hybridMultilevel"/>
    <w:tmpl w:val="0ECC10AA"/>
    <w:lvl w:ilvl="0" w:tplc="8902A796">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41C5DE6"/>
    <w:multiLevelType w:val="hybridMultilevel"/>
    <w:tmpl w:val="0A22FFE4"/>
    <w:lvl w:ilvl="0" w:tplc="5B1CB752">
      <w:start w:val="1"/>
      <w:numFmt w:val="bullet"/>
      <w:lvlText w:val=""/>
      <w:lvlJc w:val="left"/>
      <w:pPr>
        <w:ind w:left="720" w:hanging="360"/>
      </w:pPr>
      <w:rPr>
        <w:rFonts w:ascii="Wingdings" w:hAnsi="Wingdings" w:hint="default"/>
        <w:color w:val="FFFF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6DC14698"/>
    <w:multiLevelType w:val="hybridMultilevel"/>
    <w:tmpl w:val="CD0036F6"/>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76EC1873"/>
    <w:multiLevelType w:val="hybridMultilevel"/>
    <w:tmpl w:val="5C8CE726"/>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78D30573"/>
    <w:multiLevelType w:val="hybridMultilevel"/>
    <w:tmpl w:val="59F4682A"/>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8"/>
  </w:num>
  <w:num w:numId="2">
    <w:abstractNumId w:val="6"/>
  </w:num>
  <w:num w:numId="3">
    <w:abstractNumId w:val="5"/>
  </w:num>
  <w:num w:numId="4">
    <w:abstractNumId w:val="4"/>
  </w:num>
  <w:num w:numId="5">
    <w:abstractNumId w:val="7"/>
  </w:num>
  <w:num w:numId="6">
    <w:abstractNumId w:val="3"/>
  </w:num>
  <w:num w:numId="7">
    <w:abstractNumId w:val="2"/>
  </w:num>
  <w:num w:numId="8">
    <w:abstractNumId w:val="1"/>
  </w:num>
  <w:num w:numId="9">
    <w:abstractNumId w:val="0"/>
  </w:num>
  <w:num w:numId="10">
    <w:abstractNumId w:val="38"/>
  </w:num>
  <w:num w:numId="11">
    <w:abstractNumId w:val="27"/>
  </w:num>
  <w:num w:numId="12">
    <w:abstractNumId w:val="13"/>
  </w:num>
  <w:num w:numId="13">
    <w:abstractNumId w:val="24"/>
  </w:num>
  <w:num w:numId="14">
    <w:abstractNumId w:val="37"/>
  </w:num>
  <w:num w:numId="15">
    <w:abstractNumId w:val="18"/>
  </w:num>
  <w:num w:numId="16">
    <w:abstractNumId w:val="15"/>
  </w:num>
  <w:num w:numId="17">
    <w:abstractNumId w:val="36"/>
  </w:num>
  <w:num w:numId="18">
    <w:abstractNumId w:val="28"/>
  </w:num>
  <w:num w:numId="19">
    <w:abstractNumId w:val="17"/>
  </w:num>
  <w:num w:numId="20">
    <w:abstractNumId w:val="25"/>
  </w:num>
  <w:num w:numId="21">
    <w:abstractNumId w:val="20"/>
  </w:num>
  <w:num w:numId="22">
    <w:abstractNumId w:val="33"/>
  </w:num>
  <w:num w:numId="23">
    <w:abstractNumId w:val="26"/>
  </w:num>
  <w:num w:numId="24">
    <w:abstractNumId w:val="34"/>
  </w:num>
  <w:num w:numId="25">
    <w:abstractNumId w:val="35"/>
  </w:num>
  <w:num w:numId="26">
    <w:abstractNumId w:val="11"/>
  </w:num>
  <w:num w:numId="27">
    <w:abstractNumId w:val="22"/>
  </w:num>
  <w:num w:numId="28">
    <w:abstractNumId w:val="32"/>
  </w:num>
  <w:num w:numId="29">
    <w:abstractNumId w:val="16"/>
  </w:num>
  <w:num w:numId="30">
    <w:abstractNumId w:val="10"/>
  </w:num>
  <w:num w:numId="31">
    <w:abstractNumId w:val="29"/>
  </w:num>
  <w:num w:numId="32">
    <w:abstractNumId w:val="14"/>
  </w:num>
  <w:num w:numId="33">
    <w:abstractNumId w:val="23"/>
  </w:num>
  <w:num w:numId="34">
    <w:abstractNumId w:val="12"/>
  </w:num>
  <w:num w:numId="35">
    <w:abstractNumId w:val="19"/>
  </w:num>
  <w:num w:numId="36">
    <w:abstractNumId w:val="9"/>
  </w:num>
  <w:num w:numId="37">
    <w:abstractNumId w:val="30"/>
  </w:num>
  <w:num w:numId="38">
    <w:abstractNumId w:val="31"/>
  </w:num>
  <w:num w:numId="39">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removePersonalInformatio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47730"/>
    <w:rsid w:val="000227D1"/>
    <w:rsid w:val="00032691"/>
    <w:rsid w:val="00034616"/>
    <w:rsid w:val="00040631"/>
    <w:rsid w:val="0005582C"/>
    <w:rsid w:val="0006063C"/>
    <w:rsid w:val="00071C5D"/>
    <w:rsid w:val="00073760"/>
    <w:rsid w:val="00081132"/>
    <w:rsid w:val="000959AC"/>
    <w:rsid w:val="000A1336"/>
    <w:rsid w:val="000A1439"/>
    <w:rsid w:val="000A40BA"/>
    <w:rsid w:val="000A78B2"/>
    <w:rsid w:val="000B7AFE"/>
    <w:rsid w:val="000D0896"/>
    <w:rsid w:val="000D1F93"/>
    <w:rsid w:val="000F7804"/>
    <w:rsid w:val="00100BF1"/>
    <w:rsid w:val="0012224A"/>
    <w:rsid w:val="0015074B"/>
    <w:rsid w:val="00174798"/>
    <w:rsid w:val="001945D2"/>
    <w:rsid w:val="0019521B"/>
    <w:rsid w:val="00196133"/>
    <w:rsid w:val="00197AF0"/>
    <w:rsid w:val="001D4E87"/>
    <w:rsid w:val="001E6584"/>
    <w:rsid w:val="001F7814"/>
    <w:rsid w:val="002026B5"/>
    <w:rsid w:val="002600C6"/>
    <w:rsid w:val="00267838"/>
    <w:rsid w:val="00273113"/>
    <w:rsid w:val="0029639D"/>
    <w:rsid w:val="002A310D"/>
    <w:rsid w:val="002A4E46"/>
    <w:rsid w:val="002A798E"/>
    <w:rsid w:val="002B7516"/>
    <w:rsid w:val="002E303A"/>
    <w:rsid w:val="0030215B"/>
    <w:rsid w:val="00326F90"/>
    <w:rsid w:val="003733F7"/>
    <w:rsid w:val="00376058"/>
    <w:rsid w:val="00377491"/>
    <w:rsid w:val="003851AF"/>
    <w:rsid w:val="003A0792"/>
    <w:rsid w:val="003C6C95"/>
    <w:rsid w:val="003D12C6"/>
    <w:rsid w:val="003D19DA"/>
    <w:rsid w:val="003D567D"/>
    <w:rsid w:val="003D5954"/>
    <w:rsid w:val="003E6EF1"/>
    <w:rsid w:val="00445334"/>
    <w:rsid w:val="00447EE0"/>
    <w:rsid w:val="00454A41"/>
    <w:rsid w:val="00461D41"/>
    <w:rsid w:val="00491458"/>
    <w:rsid w:val="004D10C9"/>
    <w:rsid w:val="004F5173"/>
    <w:rsid w:val="00507752"/>
    <w:rsid w:val="00540FCF"/>
    <w:rsid w:val="005554DE"/>
    <w:rsid w:val="00593B48"/>
    <w:rsid w:val="005A2026"/>
    <w:rsid w:val="005D05CB"/>
    <w:rsid w:val="006244D3"/>
    <w:rsid w:val="00646124"/>
    <w:rsid w:val="00654B6F"/>
    <w:rsid w:val="00674E1E"/>
    <w:rsid w:val="00683FBA"/>
    <w:rsid w:val="00691AE7"/>
    <w:rsid w:val="00696A75"/>
    <w:rsid w:val="006A5279"/>
    <w:rsid w:val="006C2CA7"/>
    <w:rsid w:val="006D01A8"/>
    <w:rsid w:val="007243B4"/>
    <w:rsid w:val="007262BB"/>
    <w:rsid w:val="00735E38"/>
    <w:rsid w:val="007457A7"/>
    <w:rsid w:val="007618F4"/>
    <w:rsid w:val="0077280A"/>
    <w:rsid w:val="007834CB"/>
    <w:rsid w:val="00790E27"/>
    <w:rsid w:val="007B4A5A"/>
    <w:rsid w:val="007C62F2"/>
    <w:rsid w:val="007C7736"/>
    <w:rsid w:val="007D251D"/>
    <w:rsid w:val="007D7CFE"/>
    <w:rsid w:val="007F15E5"/>
    <w:rsid w:val="00803583"/>
    <w:rsid w:val="008164F6"/>
    <w:rsid w:val="008224B3"/>
    <w:rsid w:val="00833239"/>
    <w:rsid w:val="00840026"/>
    <w:rsid w:val="0086494D"/>
    <w:rsid w:val="008949B7"/>
    <w:rsid w:val="008A3DBC"/>
    <w:rsid w:val="008A6698"/>
    <w:rsid w:val="008D28DC"/>
    <w:rsid w:val="008E5E6C"/>
    <w:rsid w:val="008F2AC9"/>
    <w:rsid w:val="008F3180"/>
    <w:rsid w:val="00904000"/>
    <w:rsid w:val="00914F22"/>
    <w:rsid w:val="0092141D"/>
    <w:rsid w:val="00923FD5"/>
    <w:rsid w:val="0093446A"/>
    <w:rsid w:val="00936EE8"/>
    <w:rsid w:val="00941221"/>
    <w:rsid w:val="0095619D"/>
    <w:rsid w:val="00960F91"/>
    <w:rsid w:val="00962E88"/>
    <w:rsid w:val="009830A2"/>
    <w:rsid w:val="009951AE"/>
    <w:rsid w:val="009A5508"/>
    <w:rsid w:val="009B4230"/>
    <w:rsid w:val="009D1F44"/>
    <w:rsid w:val="009F38F7"/>
    <w:rsid w:val="009F4F12"/>
    <w:rsid w:val="00A24C28"/>
    <w:rsid w:val="00A467A7"/>
    <w:rsid w:val="00A50A6B"/>
    <w:rsid w:val="00A844C9"/>
    <w:rsid w:val="00AA1D8D"/>
    <w:rsid w:val="00AA3111"/>
    <w:rsid w:val="00AB2BEA"/>
    <w:rsid w:val="00AC3B03"/>
    <w:rsid w:val="00B47730"/>
    <w:rsid w:val="00B525C0"/>
    <w:rsid w:val="00B84936"/>
    <w:rsid w:val="00B87CD7"/>
    <w:rsid w:val="00B90963"/>
    <w:rsid w:val="00BD1A79"/>
    <w:rsid w:val="00BD35C9"/>
    <w:rsid w:val="00BD3906"/>
    <w:rsid w:val="00BE544F"/>
    <w:rsid w:val="00C27688"/>
    <w:rsid w:val="00C46C6D"/>
    <w:rsid w:val="00C91FA3"/>
    <w:rsid w:val="00CA2DED"/>
    <w:rsid w:val="00CB0664"/>
    <w:rsid w:val="00CC726D"/>
    <w:rsid w:val="00CD2D39"/>
    <w:rsid w:val="00CE386B"/>
    <w:rsid w:val="00CE50D3"/>
    <w:rsid w:val="00CF0604"/>
    <w:rsid w:val="00CF7081"/>
    <w:rsid w:val="00D20348"/>
    <w:rsid w:val="00D20D14"/>
    <w:rsid w:val="00D420DA"/>
    <w:rsid w:val="00D5196C"/>
    <w:rsid w:val="00D64C5C"/>
    <w:rsid w:val="00D80E97"/>
    <w:rsid w:val="00DA02CD"/>
    <w:rsid w:val="00DB4B67"/>
    <w:rsid w:val="00E253A2"/>
    <w:rsid w:val="00E30867"/>
    <w:rsid w:val="00E32A38"/>
    <w:rsid w:val="00E612E2"/>
    <w:rsid w:val="00E62B26"/>
    <w:rsid w:val="00E635FE"/>
    <w:rsid w:val="00E71E8E"/>
    <w:rsid w:val="00E72C05"/>
    <w:rsid w:val="00E75339"/>
    <w:rsid w:val="00EC07B0"/>
    <w:rsid w:val="00F10967"/>
    <w:rsid w:val="00F33908"/>
    <w:rsid w:val="00F33B35"/>
    <w:rsid w:val="00F3611E"/>
    <w:rsid w:val="00F40965"/>
    <w:rsid w:val="00F66C9E"/>
    <w:rsid w:val="00F66EDD"/>
    <w:rsid w:val="00FA2AEB"/>
    <w:rsid w:val="00FC005A"/>
    <w:rsid w:val="00FC693F"/>
    <w:rsid w:val="00FD65E6"/>
    <w:rsid w:val="00FE0BC6"/>
    <w:rsid w:val="00FF1798"/>
    <w:rsid w:val="00FF78E7"/>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1A76FA5D"/>
  <w14:defaultImageDpi w14:val="33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l-GR"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C693F"/>
  </w:style>
  <w:style w:type="paragraph" w:styleId="Heading1">
    <w:name w:val="heading 1"/>
    <w:basedOn w:val="Normal"/>
    <w:next w:val="Normal"/>
    <w:link w:val="Heading1Char"/>
    <w:uiPriority w:val="9"/>
    <w:qFormat/>
    <w:rsid w:val="00FC693F"/>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qFormat/>
    <w:rsid w:val="00FC693F"/>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rsid w:val="00FC693F"/>
    <w:pPr>
      <w:keepNext/>
      <w:keepLines/>
      <w:spacing w:before="200" w:after="0"/>
      <w:outlineLvl w:val="2"/>
    </w:pPr>
    <w:rPr>
      <w:rFonts w:asciiTheme="majorHAnsi" w:eastAsiaTheme="majorEastAsia" w:hAnsiTheme="majorHAnsi" w:cstheme="majorBidi"/>
      <w:b/>
      <w:bCs/>
      <w:color w:val="4F81BD" w:themeColor="accent1"/>
    </w:rPr>
  </w:style>
  <w:style w:type="paragraph" w:styleId="Heading4">
    <w:name w:val="heading 4"/>
    <w:basedOn w:val="Normal"/>
    <w:next w:val="Normal"/>
    <w:link w:val="Heading4Char"/>
    <w:uiPriority w:val="9"/>
    <w:semiHidden/>
    <w:unhideWhenUsed/>
    <w:qFormat/>
    <w:rsid w:val="00FC693F"/>
    <w:pPr>
      <w:keepNext/>
      <w:keepLines/>
      <w:spacing w:before="200" w:after="0"/>
      <w:outlineLvl w:val="3"/>
    </w:pPr>
    <w:rPr>
      <w:rFonts w:asciiTheme="majorHAnsi" w:eastAsiaTheme="majorEastAsia" w:hAnsiTheme="majorHAnsi" w:cstheme="majorBidi"/>
      <w:b/>
      <w:bCs/>
      <w:i/>
      <w:iCs/>
      <w:color w:val="4F81BD" w:themeColor="accent1"/>
    </w:rPr>
  </w:style>
  <w:style w:type="paragraph" w:styleId="Heading5">
    <w:name w:val="heading 5"/>
    <w:basedOn w:val="Normal"/>
    <w:next w:val="Normal"/>
    <w:link w:val="Heading5Char"/>
    <w:uiPriority w:val="9"/>
    <w:semiHidden/>
    <w:unhideWhenUsed/>
    <w:qFormat/>
    <w:rsid w:val="00FC693F"/>
    <w:pPr>
      <w:keepNext/>
      <w:keepLines/>
      <w:spacing w:before="200" w:after="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semiHidden/>
    <w:unhideWhenUsed/>
    <w:qFormat/>
    <w:rsid w:val="00FC693F"/>
    <w:pPr>
      <w:keepNext/>
      <w:keepLines/>
      <w:spacing w:before="200" w:after="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semiHidden/>
    <w:unhideWhenUsed/>
    <w:qFormat/>
    <w:rsid w:val="00FC693F"/>
    <w:pPr>
      <w:keepNext/>
      <w:keepLines/>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semiHidden/>
    <w:unhideWhenUsed/>
    <w:qFormat/>
    <w:rsid w:val="00FC693F"/>
    <w:pPr>
      <w:keepNext/>
      <w:keepLines/>
      <w:spacing w:before="200" w:after="0"/>
      <w:outlineLvl w:val="7"/>
    </w:pPr>
    <w:rPr>
      <w:rFonts w:asciiTheme="majorHAnsi" w:eastAsiaTheme="majorEastAsia" w:hAnsiTheme="majorHAnsi" w:cstheme="majorBidi"/>
      <w:color w:val="4F81BD" w:themeColor="accent1"/>
      <w:sz w:val="20"/>
      <w:szCs w:val="20"/>
    </w:rPr>
  </w:style>
  <w:style w:type="paragraph" w:styleId="Heading9">
    <w:name w:val="heading 9"/>
    <w:basedOn w:val="Normal"/>
    <w:next w:val="Normal"/>
    <w:link w:val="Heading9Char"/>
    <w:uiPriority w:val="9"/>
    <w:semiHidden/>
    <w:unhideWhenUsed/>
    <w:qFormat/>
    <w:rsid w:val="00FC693F"/>
    <w:pPr>
      <w:keepNext/>
      <w:keepLines/>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E618BF"/>
    <w:pPr>
      <w:spacing w:after="0" w:line="288" w:lineRule="auto"/>
      <w:jc w:val="both"/>
    </w:pPr>
    <w:rPr>
      <w:rFonts w:ascii="Times New Roman" w:hAnsi="Times New Roman" w:cs="Times New Roman"/>
    </w:rPr>
  </w:style>
  <w:style w:type="character" w:customStyle="1" w:styleId="HeaderChar">
    <w:name w:val="Header Char"/>
    <w:basedOn w:val="DefaultParagraphFont"/>
    <w:link w:val="Header"/>
    <w:uiPriority w:val="99"/>
    <w:rsid w:val="00E618BF"/>
    <w:rPr>
      <w:rFonts w:ascii="Times New Roman" w:hAnsi="Times New Roman" w:cs="Times New Roman"/>
    </w:rPr>
  </w:style>
  <w:style w:type="paragraph" w:styleId="Footer">
    <w:name w:val="footer"/>
    <w:basedOn w:val="Normal"/>
    <w:link w:val="FooterChar"/>
    <w:uiPriority w:val="99"/>
    <w:unhideWhenUsed/>
    <w:rsid w:val="00E618BF"/>
    <w:pPr>
      <w:spacing w:after="0" w:line="288" w:lineRule="auto"/>
      <w:jc w:val="both"/>
    </w:pPr>
    <w:rPr>
      <w:rFonts w:ascii="Times New Roman" w:hAnsi="Times New Roman" w:cs="Times New Roman"/>
    </w:rPr>
  </w:style>
  <w:style w:type="character" w:customStyle="1" w:styleId="FooterChar">
    <w:name w:val="Footer Char"/>
    <w:basedOn w:val="DefaultParagraphFont"/>
    <w:link w:val="Footer"/>
    <w:uiPriority w:val="99"/>
    <w:rsid w:val="00E618BF"/>
    <w:rPr>
      <w:rFonts w:ascii="Times New Roman" w:hAnsi="Times New Roman" w:cs="Times New Roman"/>
    </w:rPr>
  </w:style>
  <w:style w:type="paragraph" w:styleId="NoSpacing">
    <w:name w:val="No Spacing"/>
    <w:uiPriority w:val="1"/>
    <w:qFormat/>
    <w:rsid w:val="00FC693F"/>
    <w:pPr>
      <w:spacing w:after="0" w:line="240" w:lineRule="auto"/>
    </w:pPr>
  </w:style>
  <w:style w:type="character" w:customStyle="1" w:styleId="Heading1Char">
    <w:name w:val="Heading 1 Char"/>
    <w:basedOn w:val="DefaultParagraphFont"/>
    <w:link w:val="Heading1"/>
    <w:uiPriority w:val="9"/>
    <w:rsid w:val="00FC693F"/>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rsid w:val="00FC693F"/>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rsid w:val="00FC693F"/>
    <w:rPr>
      <w:rFonts w:asciiTheme="majorHAnsi" w:eastAsiaTheme="majorEastAsia" w:hAnsiTheme="majorHAnsi" w:cstheme="majorBidi"/>
      <w:b/>
      <w:bCs/>
      <w:color w:val="4F81BD" w:themeColor="accent1"/>
    </w:rPr>
  </w:style>
  <w:style w:type="paragraph" w:styleId="Title">
    <w:name w:val="Title"/>
    <w:basedOn w:val="Normal"/>
    <w:next w:val="Normal"/>
    <w:link w:val="TitleChar"/>
    <w:uiPriority w:val="10"/>
    <w:qFormat/>
    <w:rsid w:val="00FC693F"/>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FC693F"/>
    <w:rPr>
      <w:rFonts w:asciiTheme="majorHAnsi" w:eastAsiaTheme="majorEastAsia" w:hAnsiTheme="majorHAnsi" w:cstheme="majorBidi"/>
      <w:color w:val="17365D" w:themeColor="text2" w:themeShade="BF"/>
      <w:spacing w:val="5"/>
      <w:kern w:val="28"/>
      <w:sz w:val="52"/>
      <w:szCs w:val="52"/>
    </w:rPr>
  </w:style>
  <w:style w:type="paragraph" w:styleId="Subtitle">
    <w:name w:val="Subtitle"/>
    <w:basedOn w:val="Normal"/>
    <w:next w:val="Normal"/>
    <w:link w:val="SubtitleChar"/>
    <w:uiPriority w:val="11"/>
    <w:qFormat/>
    <w:rsid w:val="00FC69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FC693F"/>
    <w:rPr>
      <w:rFonts w:asciiTheme="majorHAnsi" w:eastAsiaTheme="majorEastAsia" w:hAnsiTheme="majorHAnsi" w:cstheme="majorBidi"/>
      <w:i/>
      <w:iCs/>
      <w:color w:val="4F81BD" w:themeColor="accent1"/>
      <w:spacing w:val="15"/>
      <w:sz w:val="24"/>
      <w:szCs w:val="24"/>
    </w:rPr>
  </w:style>
  <w:style w:type="paragraph" w:styleId="ListParagraph">
    <w:name w:val="List Paragraph"/>
    <w:basedOn w:val="Normal"/>
    <w:uiPriority w:val="34"/>
    <w:qFormat/>
    <w:rsid w:val="00FC693F"/>
    <w:pPr>
      <w:ind w:left="720"/>
      <w:contextualSpacing/>
    </w:pPr>
  </w:style>
  <w:style w:type="paragraph" w:styleId="BodyText">
    <w:name w:val="Body Text"/>
    <w:basedOn w:val="Normal"/>
    <w:link w:val="BodyTextChar"/>
    <w:uiPriority w:val="99"/>
    <w:unhideWhenUsed/>
    <w:rsid w:val="00AA1D8D"/>
    <w:pPr>
      <w:spacing w:after="120"/>
    </w:pPr>
  </w:style>
  <w:style w:type="character" w:customStyle="1" w:styleId="BodyTextChar">
    <w:name w:val="Body Text Char"/>
    <w:basedOn w:val="DefaultParagraphFont"/>
    <w:link w:val="BodyText"/>
    <w:uiPriority w:val="99"/>
    <w:rsid w:val="00AA1D8D"/>
  </w:style>
  <w:style w:type="paragraph" w:styleId="BodyText2">
    <w:name w:val="Body Text 2"/>
    <w:basedOn w:val="Normal"/>
    <w:link w:val="BodyText2Char"/>
    <w:uiPriority w:val="99"/>
    <w:unhideWhenUsed/>
    <w:rsid w:val="00AA1D8D"/>
    <w:pPr>
      <w:spacing w:after="120" w:line="480" w:lineRule="auto"/>
    </w:pPr>
  </w:style>
  <w:style w:type="character" w:customStyle="1" w:styleId="BodyText2Char">
    <w:name w:val="Body Text 2 Char"/>
    <w:basedOn w:val="DefaultParagraphFont"/>
    <w:link w:val="BodyText2"/>
    <w:uiPriority w:val="99"/>
    <w:rsid w:val="00AA1D8D"/>
  </w:style>
  <w:style w:type="paragraph" w:styleId="BodyText3">
    <w:name w:val="Body Text 3"/>
    <w:basedOn w:val="Normal"/>
    <w:link w:val="BodyText3Char"/>
    <w:uiPriority w:val="99"/>
    <w:unhideWhenUsed/>
    <w:rsid w:val="00AA1D8D"/>
    <w:pPr>
      <w:spacing w:after="120"/>
    </w:pPr>
    <w:rPr>
      <w:sz w:val="16"/>
      <w:szCs w:val="16"/>
    </w:rPr>
  </w:style>
  <w:style w:type="character" w:customStyle="1" w:styleId="BodyText3Char">
    <w:name w:val="Body Text 3 Char"/>
    <w:basedOn w:val="DefaultParagraphFont"/>
    <w:link w:val="BodyText3"/>
    <w:uiPriority w:val="99"/>
    <w:rsid w:val="00AA1D8D"/>
    <w:rPr>
      <w:sz w:val="16"/>
      <w:szCs w:val="16"/>
    </w:rPr>
  </w:style>
  <w:style w:type="paragraph" w:styleId="List">
    <w:name w:val="List"/>
    <w:basedOn w:val="Normal"/>
    <w:uiPriority w:val="99"/>
    <w:unhideWhenUsed/>
    <w:rsid w:val="00AA1D8D"/>
    <w:pPr>
      <w:ind w:left="360" w:hanging="360"/>
      <w:contextualSpacing/>
    </w:pPr>
  </w:style>
  <w:style w:type="paragraph" w:styleId="List2">
    <w:name w:val="List 2"/>
    <w:basedOn w:val="Normal"/>
    <w:uiPriority w:val="99"/>
    <w:unhideWhenUsed/>
    <w:rsid w:val="00326F90"/>
    <w:pPr>
      <w:ind w:left="720" w:hanging="360"/>
      <w:contextualSpacing/>
    </w:pPr>
  </w:style>
  <w:style w:type="paragraph" w:styleId="List3">
    <w:name w:val="List 3"/>
    <w:basedOn w:val="Normal"/>
    <w:uiPriority w:val="99"/>
    <w:unhideWhenUsed/>
    <w:rsid w:val="00326F90"/>
    <w:pPr>
      <w:ind w:left="1080" w:hanging="360"/>
      <w:contextualSpacing/>
    </w:pPr>
  </w:style>
  <w:style w:type="paragraph" w:styleId="ListBullet">
    <w:name w:val="List Bullet"/>
    <w:basedOn w:val="Normal"/>
    <w:uiPriority w:val="99"/>
    <w:unhideWhenUsed/>
    <w:rsid w:val="00326F90"/>
    <w:pPr>
      <w:numPr>
        <w:numId w:val="1"/>
      </w:numPr>
      <w:contextualSpacing/>
    </w:pPr>
  </w:style>
  <w:style w:type="paragraph" w:styleId="ListBullet2">
    <w:name w:val="List Bullet 2"/>
    <w:basedOn w:val="Normal"/>
    <w:uiPriority w:val="99"/>
    <w:unhideWhenUsed/>
    <w:rsid w:val="00326F90"/>
    <w:pPr>
      <w:numPr>
        <w:numId w:val="2"/>
      </w:numPr>
      <w:contextualSpacing/>
    </w:pPr>
  </w:style>
  <w:style w:type="paragraph" w:styleId="ListBullet3">
    <w:name w:val="List Bullet 3"/>
    <w:basedOn w:val="Normal"/>
    <w:uiPriority w:val="99"/>
    <w:unhideWhenUsed/>
    <w:rsid w:val="00326F90"/>
    <w:pPr>
      <w:numPr>
        <w:numId w:val="3"/>
      </w:numPr>
      <w:contextualSpacing/>
    </w:pPr>
  </w:style>
  <w:style w:type="paragraph" w:styleId="ListNumber">
    <w:name w:val="List Number"/>
    <w:basedOn w:val="Normal"/>
    <w:uiPriority w:val="99"/>
    <w:unhideWhenUsed/>
    <w:rsid w:val="00326F90"/>
    <w:pPr>
      <w:numPr>
        <w:numId w:val="5"/>
      </w:numPr>
      <w:contextualSpacing/>
    </w:pPr>
  </w:style>
  <w:style w:type="paragraph" w:styleId="ListNumber2">
    <w:name w:val="List Number 2"/>
    <w:basedOn w:val="Normal"/>
    <w:uiPriority w:val="99"/>
    <w:unhideWhenUsed/>
    <w:rsid w:val="0029639D"/>
    <w:pPr>
      <w:numPr>
        <w:numId w:val="6"/>
      </w:numPr>
      <w:contextualSpacing/>
    </w:pPr>
  </w:style>
  <w:style w:type="paragraph" w:styleId="ListNumber3">
    <w:name w:val="List Number 3"/>
    <w:basedOn w:val="Normal"/>
    <w:uiPriority w:val="99"/>
    <w:unhideWhenUsed/>
    <w:rsid w:val="0029639D"/>
    <w:pPr>
      <w:numPr>
        <w:numId w:val="7"/>
      </w:numPr>
      <w:contextualSpacing/>
    </w:pPr>
  </w:style>
  <w:style w:type="paragraph" w:styleId="ListContinue">
    <w:name w:val="List Continue"/>
    <w:basedOn w:val="Normal"/>
    <w:uiPriority w:val="99"/>
    <w:unhideWhenUsed/>
    <w:rsid w:val="0029639D"/>
    <w:pPr>
      <w:spacing w:after="120"/>
      <w:ind w:left="360"/>
      <w:contextualSpacing/>
    </w:pPr>
  </w:style>
  <w:style w:type="paragraph" w:styleId="ListContinue2">
    <w:name w:val="List Continue 2"/>
    <w:basedOn w:val="Normal"/>
    <w:uiPriority w:val="99"/>
    <w:unhideWhenUsed/>
    <w:rsid w:val="0029639D"/>
    <w:pPr>
      <w:spacing w:after="120"/>
      <w:ind w:left="720"/>
      <w:contextualSpacing/>
    </w:pPr>
  </w:style>
  <w:style w:type="paragraph" w:styleId="ListContinue3">
    <w:name w:val="List Continue 3"/>
    <w:basedOn w:val="Normal"/>
    <w:uiPriority w:val="99"/>
    <w:unhideWhenUsed/>
    <w:rsid w:val="0029639D"/>
    <w:pPr>
      <w:spacing w:after="120"/>
      <w:ind w:left="1080"/>
      <w:contextualSpacing/>
    </w:pPr>
  </w:style>
  <w:style w:type="paragraph" w:styleId="MacroText">
    <w:name w:val="macro"/>
    <w:link w:val="MacroTextChar"/>
    <w:uiPriority w:val="99"/>
    <w:unhideWhenUsed/>
    <w:rsid w:val="0029639D"/>
    <w:pPr>
      <w:tabs>
        <w:tab w:val="left" w:pos="576"/>
        <w:tab w:val="left" w:pos="1152"/>
        <w:tab w:val="left" w:pos="1728"/>
        <w:tab w:val="left" w:pos="2304"/>
        <w:tab w:val="left" w:pos="2880"/>
        <w:tab w:val="left" w:pos="3456"/>
        <w:tab w:val="left" w:pos="4032"/>
      </w:tabs>
    </w:pPr>
    <w:rPr>
      <w:rFonts w:ascii="Courier" w:hAnsi="Courier"/>
      <w:sz w:val="20"/>
      <w:szCs w:val="20"/>
    </w:rPr>
  </w:style>
  <w:style w:type="character" w:customStyle="1" w:styleId="MacroTextChar">
    <w:name w:val="Macro Text Char"/>
    <w:basedOn w:val="DefaultParagraphFont"/>
    <w:link w:val="MacroText"/>
    <w:uiPriority w:val="99"/>
    <w:rsid w:val="0029639D"/>
    <w:rPr>
      <w:rFonts w:ascii="Courier" w:hAnsi="Courier"/>
      <w:sz w:val="20"/>
      <w:szCs w:val="20"/>
    </w:rPr>
  </w:style>
  <w:style w:type="paragraph" w:styleId="Quote">
    <w:name w:val="Quote"/>
    <w:basedOn w:val="Normal"/>
    <w:next w:val="Normal"/>
    <w:link w:val="QuoteChar"/>
    <w:uiPriority w:val="29"/>
    <w:qFormat/>
    <w:rsid w:val="00FC693F"/>
    <w:rPr>
      <w:i/>
      <w:iCs/>
      <w:color w:val="000000" w:themeColor="text1"/>
    </w:rPr>
  </w:style>
  <w:style w:type="character" w:customStyle="1" w:styleId="QuoteChar">
    <w:name w:val="Quote Char"/>
    <w:basedOn w:val="DefaultParagraphFont"/>
    <w:link w:val="Quote"/>
    <w:uiPriority w:val="29"/>
    <w:rsid w:val="00FC693F"/>
    <w:rPr>
      <w:i/>
      <w:iCs/>
      <w:color w:val="000000" w:themeColor="text1"/>
    </w:rPr>
  </w:style>
  <w:style w:type="character" w:customStyle="1" w:styleId="Heading4Char">
    <w:name w:val="Heading 4 Char"/>
    <w:basedOn w:val="DefaultParagraphFont"/>
    <w:link w:val="Heading4"/>
    <w:uiPriority w:val="9"/>
    <w:semiHidden/>
    <w:rsid w:val="00FC693F"/>
    <w:rPr>
      <w:rFonts w:asciiTheme="majorHAnsi" w:eastAsiaTheme="majorEastAsia" w:hAnsiTheme="majorHAnsi" w:cstheme="majorBidi"/>
      <w:b/>
      <w:bCs/>
      <w:i/>
      <w:iCs/>
      <w:color w:val="4F81BD" w:themeColor="accent1"/>
    </w:rPr>
  </w:style>
  <w:style w:type="character" w:customStyle="1" w:styleId="Heading5Char">
    <w:name w:val="Heading 5 Char"/>
    <w:basedOn w:val="DefaultParagraphFont"/>
    <w:link w:val="Heading5"/>
    <w:uiPriority w:val="9"/>
    <w:semiHidden/>
    <w:rsid w:val="00FC693F"/>
    <w:rPr>
      <w:rFonts w:asciiTheme="majorHAnsi" w:eastAsiaTheme="majorEastAsia" w:hAnsiTheme="majorHAnsi" w:cstheme="majorBidi"/>
      <w:color w:val="243F60" w:themeColor="accent1" w:themeShade="7F"/>
    </w:rPr>
  </w:style>
  <w:style w:type="character" w:customStyle="1" w:styleId="Heading6Char">
    <w:name w:val="Heading 6 Char"/>
    <w:basedOn w:val="DefaultParagraphFont"/>
    <w:link w:val="Heading6"/>
    <w:uiPriority w:val="9"/>
    <w:semiHidden/>
    <w:rsid w:val="00FC693F"/>
    <w:rPr>
      <w:rFonts w:asciiTheme="majorHAnsi" w:eastAsiaTheme="majorEastAsia" w:hAnsiTheme="majorHAnsi" w:cstheme="majorBidi"/>
      <w:i/>
      <w:iCs/>
      <w:color w:val="243F60" w:themeColor="accent1" w:themeShade="7F"/>
    </w:rPr>
  </w:style>
  <w:style w:type="character" w:customStyle="1" w:styleId="Heading7Char">
    <w:name w:val="Heading 7 Char"/>
    <w:basedOn w:val="DefaultParagraphFont"/>
    <w:link w:val="Heading7"/>
    <w:uiPriority w:val="9"/>
    <w:semiHidden/>
    <w:rsid w:val="00FC693F"/>
    <w:rPr>
      <w:rFonts w:asciiTheme="majorHAnsi" w:eastAsiaTheme="majorEastAsia" w:hAnsiTheme="majorHAnsi" w:cstheme="majorBidi"/>
      <w:i/>
      <w:iCs/>
      <w:color w:val="404040" w:themeColor="text1" w:themeTint="BF"/>
    </w:rPr>
  </w:style>
  <w:style w:type="character" w:customStyle="1" w:styleId="Heading8Char">
    <w:name w:val="Heading 8 Char"/>
    <w:basedOn w:val="DefaultParagraphFont"/>
    <w:link w:val="Heading8"/>
    <w:uiPriority w:val="9"/>
    <w:semiHidden/>
    <w:rsid w:val="00FC693F"/>
    <w:rPr>
      <w:rFonts w:asciiTheme="majorHAnsi" w:eastAsiaTheme="majorEastAsia" w:hAnsiTheme="majorHAnsi" w:cstheme="majorBidi"/>
      <w:color w:val="4F81BD" w:themeColor="accent1"/>
      <w:sz w:val="20"/>
      <w:szCs w:val="20"/>
    </w:rPr>
  </w:style>
  <w:style w:type="character" w:customStyle="1" w:styleId="Heading9Char">
    <w:name w:val="Heading 9 Char"/>
    <w:basedOn w:val="DefaultParagraphFont"/>
    <w:link w:val="Heading9"/>
    <w:uiPriority w:val="9"/>
    <w:semiHidden/>
    <w:rsid w:val="00FC693F"/>
    <w:rPr>
      <w:rFonts w:asciiTheme="majorHAnsi" w:eastAsiaTheme="majorEastAsia" w:hAnsiTheme="majorHAnsi" w:cstheme="majorBidi"/>
      <w:i/>
      <w:iCs/>
      <w:color w:val="404040" w:themeColor="text1" w:themeTint="BF"/>
      <w:sz w:val="20"/>
      <w:szCs w:val="20"/>
    </w:rPr>
  </w:style>
  <w:style w:type="paragraph" w:styleId="Caption">
    <w:name w:val="caption"/>
    <w:basedOn w:val="Normal"/>
    <w:next w:val="Normal"/>
    <w:uiPriority w:val="35"/>
    <w:semiHidden/>
    <w:unhideWhenUsed/>
    <w:qFormat/>
    <w:rsid w:val="00FC693F"/>
    <w:pPr>
      <w:spacing w:line="240" w:lineRule="auto"/>
    </w:pPr>
    <w:rPr>
      <w:b/>
      <w:bCs/>
      <w:color w:val="4F81BD" w:themeColor="accent1"/>
      <w:sz w:val="18"/>
      <w:szCs w:val="18"/>
    </w:rPr>
  </w:style>
  <w:style w:type="character" w:styleId="Strong">
    <w:name w:val="Strong"/>
    <w:basedOn w:val="DefaultParagraphFont"/>
    <w:uiPriority w:val="22"/>
    <w:qFormat/>
    <w:rsid w:val="00FC693F"/>
    <w:rPr>
      <w:b/>
      <w:bCs/>
    </w:rPr>
  </w:style>
  <w:style w:type="character" w:styleId="Emphasis">
    <w:name w:val="Emphasis"/>
    <w:basedOn w:val="DefaultParagraphFont"/>
    <w:uiPriority w:val="20"/>
    <w:qFormat/>
    <w:rsid w:val="00FC693F"/>
    <w:rPr>
      <w:i/>
      <w:iCs/>
    </w:rPr>
  </w:style>
  <w:style w:type="paragraph" w:styleId="IntenseQuote">
    <w:name w:val="Intense Quote"/>
    <w:basedOn w:val="Normal"/>
    <w:next w:val="Normal"/>
    <w:link w:val="IntenseQuoteChar"/>
    <w:uiPriority w:val="30"/>
    <w:qFormat/>
    <w:rsid w:val="00FC693F"/>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rsid w:val="00FC693F"/>
    <w:rPr>
      <w:b/>
      <w:bCs/>
      <w:i/>
      <w:iCs/>
      <w:color w:val="4F81BD" w:themeColor="accent1"/>
    </w:rPr>
  </w:style>
  <w:style w:type="character" w:styleId="SubtleEmphasis">
    <w:name w:val="Subtle Emphasis"/>
    <w:basedOn w:val="DefaultParagraphFont"/>
    <w:uiPriority w:val="19"/>
    <w:qFormat/>
    <w:rsid w:val="00FC693F"/>
    <w:rPr>
      <w:i/>
      <w:iCs/>
      <w:color w:val="808080" w:themeColor="text1" w:themeTint="7F"/>
    </w:rPr>
  </w:style>
  <w:style w:type="character" w:styleId="IntenseEmphasis">
    <w:name w:val="Intense Emphasis"/>
    <w:basedOn w:val="DefaultParagraphFont"/>
    <w:uiPriority w:val="21"/>
    <w:qFormat/>
    <w:rsid w:val="00FC693F"/>
    <w:rPr>
      <w:b/>
      <w:bCs/>
      <w:i/>
      <w:iCs/>
      <w:color w:val="4F81BD" w:themeColor="accent1"/>
    </w:rPr>
  </w:style>
  <w:style w:type="character" w:styleId="SubtleReference">
    <w:name w:val="Subtle Reference"/>
    <w:basedOn w:val="DefaultParagraphFont"/>
    <w:uiPriority w:val="31"/>
    <w:qFormat/>
    <w:rsid w:val="00FC693F"/>
    <w:rPr>
      <w:smallCaps/>
      <w:color w:val="C0504D" w:themeColor="accent2"/>
      <w:u w:val="single"/>
    </w:rPr>
  </w:style>
  <w:style w:type="character" w:styleId="IntenseReference">
    <w:name w:val="Intense Reference"/>
    <w:basedOn w:val="DefaultParagraphFont"/>
    <w:uiPriority w:val="32"/>
    <w:qFormat/>
    <w:rsid w:val="00FC693F"/>
    <w:rPr>
      <w:b/>
      <w:bCs/>
      <w:smallCaps/>
      <w:color w:val="C0504D" w:themeColor="accent2"/>
      <w:spacing w:val="5"/>
      <w:u w:val="single"/>
    </w:rPr>
  </w:style>
  <w:style w:type="character" w:styleId="BookTitle">
    <w:name w:val="Book Title"/>
    <w:basedOn w:val="DefaultParagraphFont"/>
    <w:uiPriority w:val="33"/>
    <w:qFormat/>
    <w:rsid w:val="00FC693F"/>
    <w:rPr>
      <w:b/>
      <w:bCs/>
      <w:smallCaps/>
      <w:spacing w:val="5"/>
    </w:rPr>
  </w:style>
  <w:style w:type="paragraph" w:styleId="TOCHeading">
    <w:name w:val="TOC Heading"/>
    <w:basedOn w:val="Heading1"/>
    <w:next w:val="Normal"/>
    <w:uiPriority w:val="39"/>
    <w:semiHidden/>
    <w:unhideWhenUsed/>
    <w:qFormat/>
    <w:rsid w:val="00FC693F"/>
    <w:pPr>
      <w:outlineLvl w:val="9"/>
    </w:pPr>
  </w:style>
  <w:style w:type="table" w:styleId="TableGrid">
    <w:name w:val="Table Grid"/>
    <w:basedOn w:val="TableNormal"/>
    <w:uiPriority w:val="59"/>
    <w:rsid w:val="00FC693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Shading">
    <w:name w:val="Light Shading"/>
    <w:basedOn w:val="TableNormal"/>
    <w:uiPriority w:val="60"/>
    <w:rsid w:val="00FC693F"/>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FC693F"/>
    <w:pPr>
      <w:spacing w:after="0" w:line="240" w:lineRule="auto"/>
    </w:pPr>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rsid w:val="00FC693F"/>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rsid w:val="00FC693F"/>
    <w:pPr>
      <w:spacing w:after="0" w:line="240" w:lineRule="auto"/>
    </w:pPr>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rsid w:val="00FC693F"/>
    <w:pPr>
      <w:spacing w:after="0" w:line="240" w:lineRule="auto"/>
    </w:pPr>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rsid w:val="00FC693F"/>
    <w:pPr>
      <w:spacing w:after="0" w:line="240" w:lineRule="auto"/>
    </w:pPr>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rsid w:val="00FC693F"/>
    <w:pPr>
      <w:spacing w:after="0" w:line="240" w:lineRule="auto"/>
    </w:pPr>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styleId="LightList">
    <w:name w:val="Light List"/>
    <w:basedOn w:val="TableNormal"/>
    <w:uiPriority w:val="61"/>
    <w:rsid w:val="00FC693F"/>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rsid w:val="00FC693F"/>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rsid w:val="00CB0664"/>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rsid w:val="00CB0664"/>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rsid w:val="00CB0664"/>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rsid w:val="00CB0664"/>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rsid w:val="00CB0664"/>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Grid">
    <w:name w:val="Light Grid"/>
    <w:basedOn w:val="TableNormal"/>
    <w:uiPriority w:val="62"/>
    <w:rsid w:val="00CB0664"/>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CB0664"/>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rsid w:val="00CB0664"/>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rsid w:val="00CB0664"/>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rsid w:val="00CB0664"/>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rsid w:val="00CB0664"/>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rsid w:val="00CB0664"/>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MediumShading1">
    <w:name w:val="Medium Shading 1"/>
    <w:basedOn w:val="TableNormal"/>
    <w:uiPriority w:val="63"/>
    <w:rsid w:val="00CB0664"/>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CB0664"/>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CB0664"/>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CB0664"/>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CB0664"/>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CB0664"/>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CB0664"/>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List1">
    <w:name w:val="Medium List 1"/>
    <w:basedOn w:val="TableNormal"/>
    <w:uiPriority w:val="65"/>
    <w:rsid w:val="00CB0664"/>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rsid w:val="00CB0664"/>
    <w:pPr>
      <w:spacing w:after="0" w:line="240" w:lineRule="auto"/>
    </w:pPr>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rsid w:val="00CB0664"/>
    <w:pPr>
      <w:spacing w:after="0" w:line="240" w:lineRule="auto"/>
    </w:pPr>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rsid w:val="00CB0664"/>
    <w:pPr>
      <w:spacing w:after="0" w:line="240" w:lineRule="auto"/>
    </w:pPr>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rsid w:val="00CB0664"/>
    <w:pPr>
      <w:spacing w:after="0" w:line="240" w:lineRule="auto"/>
    </w:pPr>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rsid w:val="00CB0664"/>
    <w:pPr>
      <w:spacing w:after="0" w:line="240" w:lineRule="auto"/>
    </w:pPr>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rsid w:val="00CB0664"/>
    <w:pPr>
      <w:spacing w:after="0" w:line="240" w:lineRule="auto"/>
    </w:pPr>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Grid1">
    <w:name w:val="Medium Grid 1"/>
    <w:basedOn w:val="TableNormal"/>
    <w:uiPriority w:val="67"/>
    <w:rsid w:val="00CB0664"/>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CB0664"/>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rsid w:val="00CB0664"/>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rsid w:val="00CB0664"/>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rsid w:val="00CB0664"/>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rsid w:val="00CB0664"/>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rsid w:val="00CB0664"/>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DarkList">
    <w:name w:val="Dark List"/>
    <w:basedOn w:val="TableNormal"/>
    <w:uiPriority w:val="70"/>
    <w:rsid w:val="00CB0664"/>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CB0664"/>
    <w:pPr>
      <w:spacing w:after="0" w:line="240" w:lineRule="auto"/>
    </w:pPr>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rsid w:val="00CB0664"/>
    <w:pPr>
      <w:spacing w:after="0" w:line="240" w:lineRule="auto"/>
    </w:pPr>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rsid w:val="00CB0664"/>
    <w:pPr>
      <w:spacing w:after="0" w:line="240" w:lineRule="auto"/>
    </w:pPr>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rsid w:val="00CB0664"/>
    <w:pPr>
      <w:spacing w:after="0" w:line="240" w:lineRule="auto"/>
    </w:pPr>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rsid w:val="00CB0664"/>
    <w:pPr>
      <w:spacing w:after="0" w:line="240" w:lineRule="auto"/>
    </w:pPr>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rsid w:val="00CB0664"/>
    <w:pPr>
      <w:spacing w:after="0" w:line="240" w:lineRule="auto"/>
    </w:pPr>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table" w:styleId="ColorfulShading">
    <w:name w:val="Colorful Shading"/>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CB0664"/>
    <w:pPr>
      <w:spacing w:after="0" w:line="240" w:lineRule="auto"/>
    </w:pPr>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rsid w:val="00CB0664"/>
    <w:pPr>
      <w:spacing w:after="0" w:line="240" w:lineRule="auto"/>
    </w:pPr>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CB0664"/>
    <w:pPr>
      <w:spacing w:after="0" w:line="240" w:lineRule="auto"/>
    </w:pPr>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CB0664"/>
    <w:pPr>
      <w:spacing w:after="0" w:line="240" w:lineRule="auto"/>
    </w:pPr>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ColorfulList">
    <w:name w:val="Colorful List"/>
    <w:basedOn w:val="TableNormal"/>
    <w:uiPriority w:val="72"/>
    <w:rsid w:val="00CB0664"/>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rsid w:val="00CB0664"/>
    <w:pPr>
      <w:spacing w:after="0" w:line="240" w:lineRule="auto"/>
    </w:pPr>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rsid w:val="00CB0664"/>
    <w:pPr>
      <w:spacing w:after="0" w:line="240" w:lineRule="auto"/>
    </w:pPr>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rsid w:val="00CB0664"/>
    <w:pPr>
      <w:spacing w:after="0" w:line="240" w:lineRule="auto"/>
    </w:pPr>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rsid w:val="00CB0664"/>
    <w:pPr>
      <w:spacing w:after="0" w:line="240" w:lineRule="auto"/>
    </w:pPr>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rsid w:val="00CB0664"/>
    <w:pPr>
      <w:spacing w:after="0" w:line="240" w:lineRule="auto"/>
    </w:pPr>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rsid w:val="00CB0664"/>
    <w:pPr>
      <w:spacing w:after="0" w:line="240" w:lineRule="auto"/>
    </w:pPr>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Grid">
    <w:name w:val="Colorful Grid"/>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paragraph" w:styleId="NormalWeb">
    <w:name w:val="Normal (Web)"/>
    <w:basedOn w:val="Normal"/>
    <w:uiPriority w:val="99"/>
    <w:semiHidden/>
    <w:unhideWhenUsed/>
    <w:rsid w:val="000B7AFE"/>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styleId="Revision">
    <w:name w:val="Revision"/>
    <w:hidden/>
    <w:uiPriority w:val="99"/>
    <w:semiHidden/>
    <w:rsid w:val="00936EE8"/>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95658119">
      <w:bodyDiv w:val="1"/>
      <w:marLeft w:val="0"/>
      <w:marRight w:val="0"/>
      <w:marTop w:val="0"/>
      <w:marBottom w:val="0"/>
      <w:divBdr>
        <w:top w:val="none" w:sz="0" w:space="0" w:color="auto"/>
        <w:left w:val="none" w:sz="0" w:space="0" w:color="auto"/>
        <w:bottom w:val="none" w:sz="0" w:space="0" w:color="auto"/>
        <w:right w:val="none" w:sz="0" w:space="0" w:color="auto"/>
      </w:divBdr>
    </w:div>
    <w:div w:id="1458572354">
      <w:bodyDiv w:val="1"/>
      <w:marLeft w:val="0"/>
      <w:marRight w:val="0"/>
      <w:marTop w:val="0"/>
      <w:marBottom w:val="0"/>
      <w:divBdr>
        <w:top w:val="none" w:sz="0" w:space="0" w:color="auto"/>
        <w:left w:val="none" w:sz="0" w:space="0" w:color="auto"/>
        <w:bottom w:val="none" w:sz="0" w:space="0" w:color="auto"/>
        <w:right w:val="none" w:sz="0" w:space="0" w:color="auto"/>
      </w:divBdr>
      <w:divsChild>
        <w:div w:id="873347258">
          <w:marLeft w:val="0"/>
          <w:marRight w:val="0"/>
          <w:marTop w:val="0"/>
          <w:marBottom w:val="0"/>
          <w:divBdr>
            <w:top w:val="none" w:sz="0" w:space="0" w:color="auto"/>
            <w:left w:val="none" w:sz="0" w:space="0" w:color="auto"/>
            <w:bottom w:val="none" w:sz="0" w:space="0" w:color="auto"/>
            <w:right w:val="none" w:sz="0" w:space="0" w:color="auto"/>
          </w:divBdr>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image" Target="media/image2.jpg"/><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styles" Target="styles.xml"/><Relationship Id="rId21" Type="http://schemas.openxmlformats.org/officeDocument/2006/relationships/customXml" Target="../customXml/item2.xml"/><Relationship Id="rId7" Type="http://schemas.openxmlformats.org/officeDocument/2006/relationships/endnotes" Target="endnotes.xml"/><Relationship Id="rId12" Type="http://schemas.openxmlformats.org/officeDocument/2006/relationships/image" Target="media/image6.jpg"/><Relationship Id="rId17" Type="http://schemas.openxmlformats.org/officeDocument/2006/relationships/header" Target="header3.xml"/><Relationship Id="rId2" Type="http://schemas.openxmlformats.org/officeDocument/2006/relationships/numbering" Target="numbering.xml"/><Relationship Id="rId16" Type="http://schemas.openxmlformats.org/officeDocument/2006/relationships/footer" Target="foot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5.jpg"/><Relationship Id="rId24" Type="http://schemas.openxmlformats.org/officeDocument/2006/relationships/customXml" Target="../customXml/item5.xml"/><Relationship Id="rId5" Type="http://schemas.openxmlformats.org/officeDocument/2006/relationships/webSettings" Target="webSettings.xml"/><Relationship Id="rId15" Type="http://schemas.openxmlformats.org/officeDocument/2006/relationships/footer" Target="footer1.xml"/><Relationship Id="rId23" Type="http://schemas.openxmlformats.org/officeDocument/2006/relationships/customXml" Target="../customXml/item4.xml"/><Relationship Id="rId10" Type="http://schemas.openxmlformats.org/officeDocument/2006/relationships/image" Target="media/image4.jpg"/><Relationship Id="rId19"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image" Target="media/image3.jpg"/><Relationship Id="rId14" Type="http://schemas.openxmlformats.org/officeDocument/2006/relationships/header" Target="header2.xml"/><Relationship Id="rId22" Type="http://schemas.openxmlformats.org/officeDocument/2006/relationships/customXml" Target="../customXml/item3.xml"/></Relationships>
</file>

<file path=word/_rels/numbering.xml.rels><?xml version="1.0" encoding="UTF-8" standalone="yes"?>
<Relationships xmlns="http://schemas.openxmlformats.org/package/2006/relationships"><Relationship Id="rId1" Type="http://schemas.openxmlformats.org/officeDocument/2006/relationships/image" Target="media/image1.gi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M Document" ma:contentTypeID="0x010100EA97B91038054C99906057A708A1480A009A20C32A3A8BD84BAB55EF874378F5AC" ma:contentTypeVersion="4" ma:contentTypeDescription="Defines the documents for Document Manager V2" ma:contentTypeScope="" ma:versionID="5f81c7e1b89e1bddd23406bcf7ba5f8b">
  <xsd:schema xmlns:xsd="http://www.w3.org/2001/XMLSchema" xmlns:xs="http://www.w3.org/2001/XMLSchema" xmlns:p="http://schemas.microsoft.com/office/2006/metadata/properties" xmlns:ns2="9a374663-1dfe-4dc2-a588-c58c3844eeda" xmlns:ns3="http://schemas.microsoft.com/sharepoint/v3/fields" xmlns:ns4="2e448c8d-2e8c-4b0b-9046-cd67a24c27db" targetNamespace="http://schemas.microsoft.com/office/2006/metadata/properties" ma:root="true" ma:fieldsID="7c111dc54813f8293a3f19657abf9893" ns2:_="" ns3:_="" ns4:_="">
    <xsd:import namespace="9a374663-1dfe-4dc2-a588-c58c3844eeda"/>
    <xsd:import namespace="http://schemas.microsoft.com/sharepoint/v3/fields"/>
    <xsd:import namespace="2e448c8d-2e8c-4b0b-9046-cd67a24c27db"/>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374663-1dfe-4dc2-a588-c58c3844eed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2e134b8f-48ae-44ea-99f5-ad3e1f81c02d}" ma:internalName="TaxCatchAll" ma:showField="CatchAllData" ma:web="9a374663-1dfe-4dc2-a588-c58c3844eeda">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2e134b8f-48ae-44ea-99f5-ad3e1f81c02d}" ma:internalName="TaxCatchAllLabel" ma:readOnly="true" ma:showField="CatchAllDataLabel" ma:web="9a374663-1dfe-4dc2-a588-c58c3844eeda">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e448c8d-2e8c-4b0b-9046-cd67a24c27db"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9a374663-1dfe-4dc2-a588-c58c3844eeda">VAQWXHKVTXAD-1275017477-4228</_dlc_DocId>
    <_dlc_DocIdUrl xmlns="9a374663-1dfe-4dc2-a588-c58c3844eeda">
      <Url>http://dm/cor/2026/_layouts/15/DocIdRedir.aspx?ID=VAQWXHKVTXAD-1275017477-4228</Url>
      <Description>VAQWXHKVTXAD-1275017477-4228</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TCD</TermName>
          <TermId xmlns="http://schemas.microsoft.com/office/infopath/2007/PartnerControls">cd9d6eb6-3f4f-424a-b2d1-57c9d450eaaf</TermId>
        </TermInfo>
      </Terms>
    </DocumentType_0>
    <Procedure xmlns="9a374663-1dfe-4dc2-a588-c58c3844eeda"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CoR</TermName>
          <TermId xmlns="http://schemas.microsoft.com/office/infopath/2007/PartnerControls">cb2d75ef-4a7d-4393-b797-49ed6298a5ea</TermId>
        </TermInfo>
      </Terms>
    </DocumentSource_0>
    <ProductionDate xmlns="9a374663-1dfe-4dc2-a588-c58c3844eeda">2026-03-31T12:00:00+00:00</ProductionDate>
    <DocumentNumber xmlns="2e448c8d-2e8c-4b0b-9046-cd67a24c27db">897</DocumentNumber>
    <FicheYear xmlns="9a374663-1dfe-4dc2-a588-c58c3844eeda" xsi:nil="true"/>
    <DossierNumber xmlns="9a374663-1dfe-4dc2-a588-c58c3844eeda"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Protected</TermName>
          <TermId xmlns="http://schemas.microsoft.com/office/infopath/2007/PartnerControls">57ddab83-4635-4615-a38a-314020a42ea1</TermId>
        </TermInfo>
      </Terms>
    </Confidentiality_0>
    <MeetingDate xmlns="9a374663-1dfe-4dc2-a588-c58c3844eeda" xsi:nil="true"/>
    <TaxCatchAll xmlns="9a374663-1dfe-4dc2-a588-c58c3844eeda">
      <Value>12</Value>
      <Value>43</Value>
      <Value>8</Value>
      <Value>7</Value>
      <Value>4</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EL</TermName>
          <TermId xmlns="http://schemas.microsoft.com/office/infopath/2007/PartnerControls">6d4f4d51-af9b-4650-94b4-4276bee85c91</TermId>
        </TermInfo>
      </Terms>
    </DocumentLanguage_0>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Rapporteur xmlns="9a374663-1dfe-4dc2-a588-c58c3844eeda" xsi:nil="true"/>
    <DocumentYear xmlns="9a374663-1dfe-4dc2-a588-c58c3844eeda">2026</DocumentYear>
    <FicheNumber xmlns="9a374663-1dfe-4dc2-a588-c58c3844eeda">301358</FicheNumber>
    <OriginalSender xmlns="9a374663-1dfe-4dc2-a588-c58c3844eeda">
      <UserInfo>
        <DisplayName>Drandaki Anna</DisplayName>
        <AccountId>1428</AccountId>
        <AccountType/>
      </UserInfo>
    </OriginalSender>
    <DocumentPart xmlns="9a374663-1dfe-4dc2-a588-c58c3844eeda">0</DocumentPart>
    <AdoptionDate xmlns="9a374663-1dfe-4dc2-a588-c58c3844eeda" xsi:nil="true"/>
    <RequestingService xmlns="9a374663-1dfe-4dc2-a588-c58c3844eeda">Renew Europe</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2e448c8d-2e8c-4b0b-9046-cd67a24c27db" xsi:nil="true"/>
    <DossierName_0 xmlns="http://schemas.microsoft.com/sharepoint/v3/fields">
      <Terms xmlns="http://schemas.microsoft.com/office/infopath/2007/PartnerControls"/>
    </DossierName_0>
    <DocumentVersion xmlns="9a374663-1dfe-4dc2-a588-c58c3844eeda">0</DocumentVersion>
  </documentManagement>
</p:properties>
</file>

<file path=customXml/itemProps1.xml><?xml version="1.0" encoding="utf-8"?>
<ds:datastoreItem xmlns:ds="http://schemas.openxmlformats.org/officeDocument/2006/customXml" ds:itemID="{1D1D625D-7000-441B-B15D-E785E40BC22D}">
  <ds:schemaRefs>
    <ds:schemaRef ds:uri="http://schemas.openxmlformats.org/officeDocument/2006/bibliography"/>
  </ds:schemaRefs>
</ds:datastoreItem>
</file>

<file path=customXml/itemProps2.xml><?xml version="1.0" encoding="utf-8"?>
<ds:datastoreItem xmlns:ds="http://schemas.openxmlformats.org/officeDocument/2006/customXml" ds:itemID="{285F67AE-FA1C-4162-8BA8-F7F1BD74A4B7}"/>
</file>

<file path=customXml/itemProps3.xml><?xml version="1.0" encoding="utf-8"?>
<ds:datastoreItem xmlns:ds="http://schemas.openxmlformats.org/officeDocument/2006/customXml" ds:itemID="{89C3E975-A384-4AE6-AA96-7270A3A46CF0}"/>
</file>

<file path=customXml/itemProps4.xml><?xml version="1.0" encoding="utf-8"?>
<ds:datastoreItem xmlns:ds="http://schemas.openxmlformats.org/officeDocument/2006/customXml" ds:itemID="{FBE2ED02-CC79-454D-9BEA-CFE1B5C96347}"/>
</file>

<file path=customXml/itemProps5.xml><?xml version="1.0" encoding="utf-8"?>
<ds:datastoreItem xmlns:ds="http://schemas.openxmlformats.org/officeDocument/2006/customXml" ds:itemID="{0D94C0D7-037A-4135-9E1D-346367C1DA97}"/>
</file>

<file path=docProps/app.xml><?xml version="1.0" encoding="utf-8"?>
<Properties xmlns="http://schemas.openxmlformats.org/officeDocument/2006/extended-properties" xmlns:vt="http://schemas.openxmlformats.org/officeDocument/2006/docPropsVTypes">
  <Template>Normal.dotm</Template>
  <TotalTime>0</TotalTime>
  <Pages>16</Pages>
  <Words>2899</Words>
  <Characters>16529</Characters>
  <Application>Microsoft Office Word</Application>
  <DocSecurity>0</DocSecurity>
  <Lines>137</Lines>
  <Paragraphs>38</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19390</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Κατευθυντήριες γραμμές της πολιτικής ομάδας Renew Europe στην ΕτΠ για την επιτυχή ένταξη των νομίμως διαμενόντων στην ΕΕ μεταναστών και προσφύγων</dc:title>
  <dc:subject/>
  <dc:creator/>
  <cp:keywords/>
  <dc:description>generated by python-docx</dc:description>
  <cp:lastModifiedBy/>
  <cp:revision>9</cp:revision>
  <cp:lastPrinted>2026-03-19T09:22:00Z</cp:lastPrinted>
  <dcterms:created xsi:type="dcterms:W3CDTF">2026-03-19T10:49:00Z</dcterms:created>
  <dcterms:modified xsi:type="dcterms:W3CDTF">2026-03-31T15:29:00Z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19/03/2026</vt:lpwstr>
  </property>
  <property fmtid="{D5CDD505-2E9C-101B-9397-08002B2CF9AE}" pid="4" name="Pref_Time">
    <vt:lpwstr>11:38:10</vt:lpwstr>
  </property>
  <property fmtid="{D5CDD505-2E9C-101B-9397-08002B2CF9AE}" pid="5" name="Pref_User">
    <vt:lpwstr>jhvi</vt:lpwstr>
  </property>
  <property fmtid="{D5CDD505-2E9C-101B-9397-08002B2CF9AE}" pid="6" name="Pref_FileName">
    <vt:lpwstr>COR-2026-00897-00-00-TCD-TRA-EN-CRR.docx</vt:lpwstr>
  </property>
  <property fmtid="{D5CDD505-2E9C-101B-9397-08002B2CF9AE}" pid="7" name="ContentTypeId">
    <vt:lpwstr>0x010100EA97B91038054C99906057A708A1480A009A20C32A3A8BD84BAB55EF874378F5AC</vt:lpwstr>
  </property>
  <property fmtid="{D5CDD505-2E9C-101B-9397-08002B2CF9AE}" pid="8" name="_dlc_DocIdItemGuid">
    <vt:lpwstr>2e559342-503d-496f-be26-03c5e6ad1382</vt:lpwstr>
  </property>
  <property fmtid="{D5CDD505-2E9C-101B-9397-08002B2CF9AE}" pid="9" name="AvailableTranslations">
    <vt:lpwstr>4;#EN|f2175f21-25d7-44a3-96da-d6a61b075e1b</vt:lpwstr>
  </property>
  <property fmtid="{D5CDD505-2E9C-101B-9397-08002B2CF9AE}" pid="10" name="DocumentType_0">
    <vt:lpwstr>TCD|cd9d6eb6-3f4f-424a-b2d1-57c9d450eaaf</vt:lpwstr>
  </property>
  <property fmtid="{D5CDD505-2E9C-101B-9397-08002B2CF9AE}" pid="11" name="DossierName_0">
    <vt:lpwstr/>
  </property>
  <property fmtid="{D5CDD505-2E9C-101B-9397-08002B2CF9AE}" pid="12" name="DocumentSource_0">
    <vt:lpwstr>CoR|cb2d75ef-4a7d-4393-b797-49ed6298a5ea</vt:lpwstr>
  </property>
  <property fmtid="{D5CDD505-2E9C-101B-9397-08002B2CF9AE}" pid="13" name="DocumentNumber">
    <vt:i4>897</vt:i4>
  </property>
  <property fmtid="{D5CDD505-2E9C-101B-9397-08002B2CF9AE}" pid="14" name="DocumentVersion">
    <vt:i4>0</vt:i4>
  </property>
  <property fmtid="{D5CDD505-2E9C-101B-9397-08002B2CF9AE}" pid="15" name="DocumentStatus">
    <vt:lpwstr>8;#TRA|150d2a88-1431-44e6-a8ca-0bb753ab8672</vt:lpwstr>
  </property>
  <property fmtid="{D5CDD505-2E9C-101B-9397-08002B2CF9AE}" pid="16" name="DocumentPart">
    <vt:i4>0</vt:i4>
  </property>
  <property fmtid="{D5CDD505-2E9C-101B-9397-08002B2CF9AE}" pid="17" name="DossierName">
    <vt:lpwstr/>
  </property>
  <property fmtid="{D5CDD505-2E9C-101B-9397-08002B2CF9AE}" pid="18" name="DocumentSource">
    <vt:lpwstr>1;#CoR|cb2d75ef-4a7d-4393-b797-49ed6298a5ea</vt:lpwstr>
  </property>
  <property fmtid="{D5CDD505-2E9C-101B-9397-08002B2CF9AE}" pid="20" name="DocumentType">
    <vt:lpwstr>3;#TCD|cd9d6eb6-3f4f-424a-b2d1-57c9d450eaaf</vt:lpwstr>
  </property>
  <property fmtid="{D5CDD505-2E9C-101B-9397-08002B2CF9AE}" pid="21" name="RequestingService">
    <vt:lpwstr>Renew Europe</vt:lpwstr>
  </property>
  <property fmtid="{D5CDD505-2E9C-101B-9397-08002B2CF9AE}" pid="22" name="Confidentiality">
    <vt:lpwstr>12;#Protected|57ddab83-4635-4615-a38a-314020a42ea1</vt:lpwstr>
  </property>
  <property fmtid="{D5CDD505-2E9C-101B-9397-08002B2CF9AE}" pid="23" name="MeetingName_0">
    <vt:lpwstr/>
  </property>
  <property fmtid="{D5CDD505-2E9C-101B-9397-08002B2CF9AE}" pid="24" name="Confidentiality_0">
    <vt:lpwstr>Protected|57ddab83-4635-4615-a38a-314020a42ea1</vt:lpwstr>
  </property>
  <property fmtid="{D5CDD505-2E9C-101B-9397-08002B2CF9AE}" pid="25" name="OriginalLanguage">
    <vt:lpwstr>4;#EN|f2175f21-25d7-44a3-96da-d6a61b075e1b</vt:lpwstr>
  </property>
  <property fmtid="{D5CDD505-2E9C-101B-9397-08002B2CF9AE}" pid="26" name="MeetingName">
    <vt:lpwstr/>
  </property>
  <property fmtid="{D5CDD505-2E9C-101B-9397-08002B2CF9AE}" pid="28" name="AvailableTranslations_0">
    <vt:lpwstr>EN|f2175f21-25d7-44a3-96da-d6a61b075e1b</vt:lpwstr>
  </property>
  <property fmtid="{D5CDD505-2E9C-101B-9397-08002B2CF9AE}" pid="29" name="DocumentStatus_0">
    <vt:lpwstr>TRA|150d2a88-1431-44e6-a8ca-0bb753ab8672</vt:lpwstr>
  </property>
  <property fmtid="{D5CDD505-2E9C-101B-9397-08002B2CF9AE}" pid="30" name="OriginalLanguage_0">
    <vt:lpwstr>EN|f2175f21-25d7-44a3-96da-d6a61b075e1b</vt:lpwstr>
  </property>
  <property fmtid="{D5CDD505-2E9C-101B-9397-08002B2CF9AE}" pid="31" name="TaxCatchAll">
    <vt:lpwstr>12;#Protected|57ddab83-4635-4615-a38a-314020a42ea1;#8;#TRA|150d2a88-1431-44e6-a8ca-0bb753ab8672;#7;#Final|ea5e6674-7b27-4bac-b091-73adbb394efe;#4;#EN|f2175f21-25d7-44a3-96da-d6a61b075e1b;#3;#TCD|cd9d6eb6-3f4f-424a-b2d1-57c9d450eaaf;#1;#CoR|cb2d75ef-4a7d-4393-b797-49ed6298a5ea</vt:lpwstr>
  </property>
  <property fmtid="{D5CDD505-2E9C-101B-9397-08002B2CF9AE}" pid="32" name="VersionStatus_0">
    <vt:lpwstr>Final|ea5e6674-7b27-4bac-b091-73adbb394efe</vt:lpwstr>
  </property>
  <property fmtid="{D5CDD505-2E9C-101B-9397-08002B2CF9AE}" pid="33" name="VersionStatus">
    <vt:lpwstr>7;#Final|ea5e6674-7b27-4bac-b091-73adbb394efe</vt:lpwstr>
  </property>
  <property fmtid="{D5CDD505-2E9C-101B-9397-08002B2CF9AE}" pid="34" name="DocumentYear">
    <vt:i4>2026</vt:i4>
  </property>
  <property fmtid="{D5CDD505-2E9C-101B-9397-08002B2CF9AE}" pid="35" name="FicheNumber">
    <vt:i4>301358</vt:i4>
  </property>
  <property fmtid="{D5CDD505-2E9C-101B-9397-08002B2CF9AE}" pid="36" name="DocumentLanguage">
    <vt:lpwstr>43;#EL|6d4f4d51-af9b-4650-94b4-4276bee85c91</vt:lpwstr>
  </property>
</Properties>
</file>