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5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6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7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89" r:id="rId2"/>
    <p:sldMasterId id="2147483716" r:id="rId3"/>
    <p:sldMasterId id="2147483772" r:id="rId4"/>
    <p:sldMasterId id="2147483804" r:id="rId5"/>
    <p:sldMasterId id="2147483822" r:id="rId6"/>
    <p:sldMasterId id="2147483854" r:id="rId7"/>
    <p:sldMasterId id="2147483866" r:id="rId8"/>
  </p:sldMasterIdLst>
  <p:notesMasterIdLst>
    <p:notesMasterId r:id="rId29"/>
  </p:notesMasterIdLst>
  <p:sldIdLst>
    <p:sldId id="2076137507" r:id="rId9"/>
    <p:sldId id="3088" r:id="rId10"/>
    <p:sldId id="2076137576" r:id="rId11"/>
    <p:sldId id="543" r:id="rId12"/>
    <p:sldId id="2147375369" r:id="rId13"/>
    <p:sldId id="2076137558" r:id="rId14"/>
    <p:sldId id="2147375450" r:id="rId15"/>
    <p:sldId id="2147375448" r:id="rId16"/>
    <p:sldId id="2076137596" r:id="rId17"/>
    <p:sldId id="3089" r:id="rId18"/>
    <p:sldId id="2147375455" r:id="rId19"/>
    <p:sldId id="349" r:id="rId20"/>
    <p:sldId id="350" r:id="rId21"/>
    <p:sldId id="276" r:id="rId22"/>
    <p:sldId id="2147375453" r:id="rId23"/>
    <p:sldId id="2147375454" r:id="rId24"/>
    <p:sldId id="256" r:id="rId25"/>
    <p:sldId id="257" r:id="rId26"/>
    <p:sldId id="1552597" r:id="rId27"/>
    <p:sldId id="2076137509" r:id="rId28"/>
  </p:sldIdLst>
  <p:sldSz cx="12192000" cy="6858000"/>
  <p:notesSz cx="10234613" cy="710406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imetön osa" id="{9A0A1988-D6A4-4075-A1C3-135CCA4EA20B}">
          <p14:sldIdLst>
            <p14:sldId id="2076137507"/>
            <p14:sldId id="3088"/>
            <p14:sldId id="2076137576"/>
            <p14:sldId id="543"/>
            <p14:sldId id="2147375369"/>
            <p14:sldId id="2076137558"/>
            <p14:sldId id="2147375450"/>
            <p14:sldId id="2147375448"/>
            <p14:sldId id="2076137596"/>
            <p14:sldId id="3089"/>
            <p14:sldId id="2147375455"/>
            <p14:sldId id="349"/>
            <p14:sldId id="350"/>
            <p14:sldId id="276"/>
            <p14:sldId id="2147375453"/>
            <p14:sldId id="2147375454"/>
            <p14:sldId id="256"/>
            <p14:sldId id="257"/>
            <p14:sldId id="1552597"/>
            <p14:sldId id="20761375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önnholm Juuso" initials="RJ" lastIdx="1" clrIdx="0">
    <p:extLst>
      <p:ext uri="{19B8F6BF-5375-455C-9EA6-DF929625EA0E}">
        <p15:presenceInfo xmlns:p15="http://schemas.microsoft.com/office/powerpoint/2012/main" userId="S::Juuso.Ronnholm@businessoulu.com::6a5cdb34-20e8-4327-81ed-26ec7a5fc5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F45695-C95A-4212-BA1B-015F3B6E92F9}" v="938" dt="2023-06-05T09:24:36.9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9" autoAdjust="0"/>
    <p:restoredTop sz="94660"/>
  </p:normalViewPr>
  <p:slideViewPr>
    <p:cSldViewPr snapToGrid="0">
      <p:cViewPr varScale="1">
        <p:scale>
          <a:sx n="62" d="100"/>
          <a:sy n="62" d="100"/>
        </p:scale>
        <p:origin x="8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msulonen\OneDrive%20-%20Oulun%20kaupunki\Painatukset%20tms\Sekalaisia\Tulevaisuuskatsaus\Pohjoisen%20investoinni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14748A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FC3-4FB5-92BE-6CE1D6267D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FC3-4FB5-92BE-6CE1D6267D1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FC3-4FB5-92BE-6CE1D6267D1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FC3-4FB5-92BE-6CE1D6267D1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FC3-4FB5-92BE-6CE1D6267D15}"/>
              </c:ext>
            </c:extLst>
          </c:dPt>
          <c:dLbls>
            <c:delete val="1"/>
          </c:dLbls>
          <c:val>
            <c:numRef>
              <c:f>Taul1!$B$12:$F$12</c:f>
              <c:numCache>
                <c:formatCode>#\ ##0.0\ "€"</c:formatCode>
                <c:ptCount val="5"/>
                <c:pt idx="0">
                  <c:v>75</c:v>
                </c:pt>
                <c:pt idx="1">
                  <c:v>50</c:v>
                </c:pt>
                <c:pt idx="2">
                  <c:v>27</c:v>
                </c:pt>
                <c:pt idx="3">
                  <c:v>2.6</c:v>
                </c:pt>
                <c:pt idx="4">
                  <c:v>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FC3-4FB5-92BE-6CE1D6267D1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svg"/><Relationship Id="rId1" Type="http://schemas.openxmlformats.org/officeDocument/2006/relationships/image" Target="../media/image109.png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11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svg"/><Relationship Id="rId1" Type="http://schemas.openxmlformats.org/officeDocument/2006/relationships/image" Target="../media/image109.png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1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93B9E2-F09C-48B2-927C-A968E174AF6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57DBFE2-31B0-4D13-AA66-13288A2460E0}">
      <dgm:prSet/>
      <dgm:spPr/>
      <dgm:t>
        <a:bodyPr/>
        <a:lstStyle/>
        <a:p>
          <a:r>
            <a:rPr lang="fi-FI" b="0" i="0" baseline="0"/>
            <a:t>Helps local companies to do actions for internationalization and export.</a:t>
          </a:r>
          <a:endParaRPr lang="en-US"/>
        </a:p>
      </dgm:t>
    </dgm:pt>
    <dgm:pt modelId="{30BAEEC5-E743-4D63-A7DC-D0A24CE11AA5}" type="parTrans" cxnId="{03A12AFC-0177-45D5-BE46-6FA98EF14222}">
      <dgm:prSet/>
      <dgm:spPr/>
      <dgm:t>
        <a:bodyPr/>
        <a:lstStyle/>
        <a:p>
          <a:endParaRPr lang="en-US"/>
        </a:p>
      </dgm:t>
    </dgm:pt>
    <dgm:pt modelId="{6C0EFFCD-98D4-4483-B0A5-2FAD5A639AAE}" type="sibTrans" cxnId="{03A12AFC-0177-45D5-BE46-6FA98EF14222}">
      <dgm:prSet/>
      <dgm:spPr/>
      <dgm:t>
        <a:bodyPr/>
        <a:lstStyle/>
        <a:p>
          <a:endParaRPr lang="en-US"/>
        </a:p>
      </dgm:t>
    </dgm:pt>
    <dgm:pt modelId="{89AD29AD-B7E3-41AB-A9A7-459BDE9EDE4B}">
      <dgm:prSet/>
      <dgm:spPr/>
      <dgm:t>
        <a:bodyPr/>
        <a:lstStyle/>
        <a:p>
          <a:r>
            <a:rPr lang="fi-FI" b="0" i="0" baseline="0"/>
            <a:t>Creates an operational environment for companies and entrepreneurs that helps forward the establishment, activity, growth, competitiveness and employment of businesses.</a:t>
          </a:r>
          <a:endParaRPr lang="en-US"/>
        </a:p>
      </dgm:t>
    </dgm:pt>
    <dgm:pt modelId="{DB7098DC-3ACB-45A5-99E2-B5FB3C3F588D}" type="parTrans" cxnId="{50F74A94-6D3C-4212-ABCD-D438D2FC6353}">
      <dgm:prSet/>
      <dgm:spPr/>
      <dgm:t>
        <a:bodyPr/>
        <a:lstStyle/>
        <a:p>
          <a:endParaRPr lang="en-US"/>
        </a:p>
      </dgm:t>
    </dgm:pt>
    <dgm:pt modelId="{99C141A7-7093-46A4-8C75-F4E86A172A24}" type="sibTrans" cxnId="{50F74A94-6D3C-4212-ABCD-D438D2FC6353}">
      <dgm:prSet/>
      <dgm:spPr/>
      <dgm:t>
        <a:bodyPr/>
        <a:lstStyle/>
        <a:p>
          <a:endParaRPr lang="en-US"/>
        </a:p>
      </dgm:t>
    </dgm:pt>
    <dgm:pt modelId="{F2D6DCAD-0A6A-4ACC-9836-D93ACCBADB5A}">
      <dgm:prSet/>
      <dgm:spPr/>
      <dgm:t>
        <a:bodyPr/>
        <a:lstStyle/>
        <a:p>
          <a:r>
            <a:rPr lang="fi-FI" b="0" i="0" baseline="0"/>
            <a:t>Offers services to support the success of businesses with domestic and international partners. </a:t>
          </a:r>
          <a:endParaRPr lang="en-US"/>
        </a:p>
      </dgm:t>
    </dgm:pt>
    <dgm:pt modelId="{3D792B20-4437-4F27-B0D0-F5400FFE3B44}" type="parTrans" cxnId="{70301B1C-7073-45F9-8FFC-D2EF3A0C16F9}">
      <dgm:prSet/>
      <dgm:spPr/>
      <dgm:t>
        <a:bodyPr/>
        <a:lstStyle/>
        <a:p>
          <a:endParaRPr lang="en-US"/>
        </a:p>
      </dgm:t>
    </dgm:pt>
    <dgm:pt modelId="{4EA2C185-C645-43B4-BB46-E9FF9B098301}" type="sibTrans" cxnId="{70301B1C-7073-45F9-8FFC-D2EF3A0C16F9}">
      <dgm:prSet/>
      <dgm:spPr/>
      <dgm:t>
        <a:bodyPr/>
        <a:lstStyle/>
        <a:p>
          <a:endParaRPr lang="en-US"/>
        </a:p>
      </dgm:t>
    </dgm:pt>
    <dgm:pt modelId="{2B1D4666-D509-4EC0-A916-327759B68685}">
      <dgm:prSet/>
      <dgm:spPr/>
      <dgm:t>
        <a:bodyPr/>
        <a:lstStyle/>
        <a:p>
          <a:r>
            <a:rPr lang="fi-FI" b="0" i="0" baseline="0"/>
            <a:t>Responsible for the implementation of Oulu city’s economic policy.</a:t>
          </a:r>
          <a:endParaRPr lang="en-US"/>
        </a:p>
      </dgm:t>
    </dgm:pt>
    <dgm:pt modelId="{B85288A7-62FA-440E-9209-98FE984CDD29}" type="parTrans" cxnId="{A50644C9-7608-49C2-BA01-13B52D06CD69}">
      <dgm:prSet/>
      <dgm:spPr/>
      <dgm:t>
        <a:bodyPr/>
        <a:lstStyle/>
        <a:p>
          <a:endParaRPr lang="en-US"/>
        </a:p>
      </dgm:t>
    </dgm:pt>
    <dgm:pt modelId="{B49A0382-9083-45A1-91DD-8548162FA827}" type="sibTrans" cxnId="{A50644C9-7608-49C2-BA01-13B52D06CD69}">
      <dgm:prSet/>
      <dgm:spPr/>
      <dgm:t>
        <a:bodyPr/>
        <a:lstStyle/>
        <a:p>
          <a:endParaRPr lang="en-US"/>
        </a:p>
      </dgm:t>
    </dgm:pt>
    <dgm:pt modelId="{A8F45C28-1AC9-4B0C-B826-3D405CC914B4}" type="pres">
      <dgm:prSet presAssocID="{4D93B9E2-F09C-48B2-927C-A968E174AF6F}" presName="linear" presStyleCnt="0">
        <dgm:presLayoutVars>
          <dgm:animLvl val="lvl"/>
          <dgm:resizeHandles val="exact"/>
        </dgm:presLayoutVars>
      </dgm:prSet>
      <dgm:spPr/>
    </dgm:pt>
    <dgm:pt modelId="{39BCA730-31C4-4B9F-A916-0BA4E43C451D}" type="pres">
      <dgm:prSet presAssocID="{A57DBFE2-31B0-4D13-AA66-13288A2460E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6EDAADC-F564-4E89-B094-D9A088B969C1}" type="pres">
      <dgm:prSet presAssocID="{6C0EFFCD-98D4-4483-B0A5-2FAD5A639AAE}" presName="spacer" presStyleCnt="0"/>
      <dgm:spPr/>
    </dgm:pt>
    <dgm:pt modelId="{03ECB39D-13EA-4BCB-9169-29E5EDBEFF0D}" type="pres">
      <dgm:prSet presAssocID="{89AD29AD-B7E3-41AB-A9A7-459BDE9EDE4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8240191-E258-4E1B-87ED-F09E3DE13AAE}" type="pres">
      <dgm:prSet presAssocID="{99C141A7-7093-46A4-8C75-F4E86A172A24}" presName="spacer" presStyleCnt="0"/>
      <dgm:spPr/>
    </dgm:pt>
    <dgm:pt modelId="{B37C1EE1-030D-4C31-A6CB-9C948EE2ACAD}" type="pres">
      <dgm:prSet presAssocID="{F2D6DCAD-0A6A-4ACC-9836-D93ACCBADB5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85BF53C-2C6E-4BE0-9A58-DABE838CA47C}" type="pres">
      <dgm:prSet presAssocID="{4EA2C185-C645-43B4-BB46-E9FF9B098301}" presName="spacer" presStyleCnt="0"/>
      <dgm:spPr/>
    </dgm:pt>
    <dgm:pt modelId="{DA09F359-E576-405B-ABC5-92A99A77B75C}" type="pres">
      <dgm:prSet presAssocID="{2B1D4666-D509-4EC0-A916-327759B6868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FADC704-872D-4F9A-B070-DB843B607E87}" type="presOf" srcId="{89AD29AD-B7E3-41AB-A9A7-459BDE9EDE4B}" destId="{03ECB39D-13EA-4BCB-9169-29E5EDBEFF0D}" srcOrd="0" destOrd="0" presId="urn:microsoft.com/office/officeart/2005/8/layout/vList2"/>
    <dgm:cxn modelId="{70301B1C-7073-45F9-8FFC-D2EF3A0C16F9}" srcId="{4D93B9E2-F09C-48B2-927C-A968E174AF6F}" destId="{F2D6DCAD-0A6A-4ACC-9836-D93ACCBADB5A}" srcOrd="2" destOrd="0" parTransId="{3D792B20-4437-4F27-B0D0-F5400FFE3B44}" sibTransId="{4EA2C185-C645-43B4-BB46-E9FF9B098301}"/>
    <dgm:cxn modelId="{65BCC32D-95B6-43B1-893C-C45CE0D9837B}" type="presOf" srcId="{A57DBFE2-31B0-4D13-AA66-13288A2460E0}" destId="{39BCA730-31C4-4B9F-A916-0BA4E43C451D}" srcOrd="0" destOrd="0" presId="urn:microsoft.com/office/officeart/2005/8/layout/vList2"/>
    <dgm:cxn modelId="{557DA577-7551-4B9F-945E-39BF4E46651E}" type="presOf" srcId="{F2D6DCAD-0A6A-4ACC-9836-D93ACCBADB5A}" destId="{B37C1EE1-030D-4C31-A6CB-9C948EE2ACAD}" srcOrd="0" destOrd="0" presId="urn:microsoft.com/office/officeart/2005/8/layout/vList2"/>
    <dgm:cxn modelId="{50F74A94-6D3C-4212-ABCD-D438D2FC6353}" srcId="{4D93B9E2-F09C-48B2-927C-A968E174AF6F}" destId="{89AD29AD-B7E3-41AB-A9A7-459BDE9EDE4B}" srcOrd="1" destOrd="0" parTransId="{DB7098DC-3ACB-45A5-99E2-B5FB3C3F588D}" sibTransId="{99C141A7-7093-46A4-8C75-F4E86A172A24}"/>
    <dgm:cxn modelId="{A50644C9-7608-49C2-BA01-13B52D06CD69}" srcId="{4D93B9E2-F09C-48B2-927C-A968E174AF6F}" destId="{2B1D4666-D509-4EC0-A916-327759B68685}" srcOrd="3" destOrd="0" parTransId="{B85288A7-62FA-440E-9209-98FE984CDD29}" sibTransId="{B49A0382-9083-45A1-91DD-8548162FA827}"/>
    <dgm:cxn modelId="{812336DC-E144-4CA6-9E2D-072EC8B6396B}" type="presOf" srcId="{4D93B9E2-F09C-48B2-927C-A968E174AF6F}" destId="{A8F45C28-1AC9-4B0C-B826-3D405CC914B4}" srcOrd="0" destOrd="0" presId="urn:microsoft.com/office/officeart/2005/8/layout/vList2"/>
    <dgm:cxn modelId="{668D74EA-3D98-4EE2-A6B3-33FA132CDCE1}" type="presOf" srcId="{2B1D4666-D509-4EC0-A916-327759B68685}" destId="{DA09F359-E576-405B-ABC5-92A99A77B75C}" srcOrd="0" destOrd="0" presId="urn:microsoft.com/office/officeart/2005/8/layout/vList2"/>
    <dgm:cxn modelId="{03A12AFC-0177-45D5-BE46-6FA98EF14222}" srcId="{4D93B9E2-F09C-48B2-927C-A968E174AF6F}" destId="{A57DBFE2-31B0-4D13-AA66-13288A2460E0}" srcOrd="0" destOrd="0" parTransId="{30BAEEC5-E743-4D63-A7DC-D0A24CE11AA5}" sibTransId="{6C0EFFCD-98D4-4483-B0A5-2FAD5A639AAE}"/>
    <dgm:cxn modelId="{87D96746-041F-4F0A-90E2-4981A8564B2D}" type="presParOf" srcId="{A8F45C28-1AC9-4B0C-B826-3D405CC914B4}" destId="{39BCA730-31C4-4B9F-A916-0BA4E43C451D}" srcOrd="0" destOrd="0" presId="urn:microsoft.com/office/officeart/2005/8/layout/vList2"/>
    <dgm:cxn modelId="{7F9F61EA-2755-4F66-9699-38B92A0EF6F1}" type="presParOf" srcId="{A8F45C28-1AC9-4B0C-B826-3D405CC914B4}" destId="{66EDAADC-F564-4E89-B094-D9A088B969C1}" srcOrd="1" destOrd="0" presId="urn:microsoft.com/office/officeart/2005/8/layout/vList2"/>
    <dgm:cxn modelId="{DF5C7D48-F23E-4CE6-962A-D4DA076C8EA7}" type="presParOf" srcId="{A8F45C28-1AC9-4B0C-B826-3D405CC914B4}" destId="{03ECB39D-13EA-4BCB-9169-29E5EDBEFF0D}" srcOrd="2" destOrd="0" presId="urn:microsoft.com/office/officeart/2005/8/layout/vList2"/>
    <dgm:cxn modelId="{7F82ED46-ADF7-4E2A-9105-54032DB76E4F}" type="presParOf" srcId="{A8F45C28-1AC9-4B0C-B826-3D405CC914B4}" destId="{28240191-E258-4E1B-87ED-F09E3DE13AAE}" srcOrd="3" destOrd="0" presId="urn:microsoft.com/office/officeart/2005/8/layout/vList2"/>
    <dgm:cxn modelId="{5FC66191-FBC9-434A-B197-47FEE6280CD6}" type="presParOf" srcId="{A8F45C28-1AC9-4B0C-B826-3D405CC914B4}" destId="{B37C1EE1-030D-4C31-A6CB-9C948EE2ACAD}" srcOrd="4" destOrd="0" presId="urn:microsoft.com/office/officeart/2005/8/layout/vList2"/>
    <dgm:cxn modelId="{1DE83C8B-3F70-4800-913A-58BE8ECA12E6}" type="presParOf" srcId="{A8F45C28-1AC9-4B0C-B826-3D405CC914B4}" destId="{785BF53C-2C6E-4BE0-9A58-DABE838CA47C}" srcOrd="5" destOrd="0" presId="urn:microsoft.com/office/officeart/2005/8/layout/vList2"/>
    <dgm:cxn modelId="{3F692FB5-293E-420A-8070-389263E62E7E}" type="presParOf" srcId="{A8F45C28-1AC9-4B0C-B826-3D405CC914B4}" destId="{DA09F359-E576-405B-ABC5-92A99A77B75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EBF197-84CB-40B8-8C1A-C91261230C3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08CB25-51FF-4B2D-9981-A6ECCC516F95}">
      <dgm:prSet custT="1"/>
      <dgm:spPr/>
      <dgm:t>
        <a:bodyPr/>
        <a:lstStyle/>
        <a:p>
          <a:r>
            <a:rPr lang="en-US" sz="2200" dirty="0">
              <a:ea typeface="Segoe UI Symbol" panose="020B0502040204020203" pitchFamily="34" charset="0"/>
            </a:rPr>
            <a:t>1) Regional need for cooperation in North and SMEs networking</a:t>
          </a:r>
        </a:p>
        <a:p>
          <a:r>
            <a:rPr lang="en-US" sz="2200" dirty="0">
              <a:ea typeface="Segoe UI Symbol" panose="020B0502040204020203" pitchFamily="34" charset="0"/>
            </a:rPr>
            <a:t>Lessons learnt: ONE VIEW, ONE LANGUAGE HELPS COMMUNICATION AND WORKING</a:t>
          </a:r>
        </a:p>
        <a:p>
          <a:r>
            <a:rPr lang="en-US" sz="1800" i="1" dirty="0">
              <a:ea typeface="Segoe UI Symbol" panose="020B0502040204020203" pitchFamily="34" charset="0"/>
            </a:rPr>
            <a:t>Arctic Trade Cooperation </a:t>
          </a:r>
          <a:r>
            <a:rPr lang="en-US" sz="1800" b="1" i="1" dirty="0">
              <a:ea typeface="Segoe UI Symbol" panose="020B0502040204020203" pitchFamily="34" charset="0"/>
            </a:rPr>
            <a:t>applied</a:t>
          </a:r>
          <a:r>
            <a:rPr lang="en-US" sz="1800" i="1" dirty="0">
              <a:ea typeface="Segoe UI Symbol" panose="020B0502040204020203" pitchFamily="34" charset="0"/>
            </a:rPr>
            <a:t> from Interreg Aurora, Partners: Finland-Norway/ BO, </a:t>
          </a:r>
          <a:r>
            <a:rPr lang="en-US" sz="1800" i="1" dirty="0" err="1">
              <a:ea typeface="Segoe UI Symbol" panose="020B0502040204020203" pitchFamily="34" charset="0"/>
            </a:rPr>
            <a:t>Viexpo</a:t>
          </a:r>
          <a:r>
            <a:rPr lang="en-US" sz="1800" i="1" dirty="0">
              <a:ea typeface="Segoe UI Symbol" panose="020B0502040204020203" pitchFamily="34" charset="0"/>
            </a:rPr>
            <a:t>, OAMK, </a:t>
          </a:r>
          <a:r>
            <a:rPr lang="en-US" sz="1800" i="1" dirty="0" err="1">
              <a:ea typeface="Segoe UI Symbol" panose="020B0502040204020203" pitchFamily="34" charset="0"/>
            </a:rPr>
            <a:t>Orinor</a:t>
          </a:r>
          <a:r>
            <a:rPr lang="en-US" sz="1800" i="1" dirty="0">
              <a:ea typeface="Segoe UI Symbol" panose="020B0502040204020203" pitchFamily="34" charset="0"/>
            </a:rPr>
            <a:t> AS, </a:t>
          </a:r>
          <a:r>
            <a:rPr lang="fi-FI" sz="1800" i="1" dirty="0" err="1">
              <a:ea typeface="Segoe UI Symbol" panose="020B0502040204020203" pitchFamily="34" charset="0"/>
            </a:rPr>
            <a:t>Kunnskapsparken</a:t>
          </a:r>
          <a:r>
            <a:rPr lang="fi-FI" sz="1800" i="1" dirty="0">
              <a:ea typeface="Segoe UI Symbol" panose="020B0502040204020203" pitchFamily="34" charset="0"/>
            </a:rPr>
            <a:t> </a:t>
          </a:r>
          <a:r>
            <a:rPr lang="fi-FI" sz="1800" i="1" dirty="0" err="1">
              <a:ea typeface="Segoe UI Symbol" panose="020B0502040204020203" pitchFamily="34" charset="0"/>
            </a:rPr>
            <a:t>Helgeland</a:t>
          </a:r>
          <a:endParaRPr lang="en-US" sz="1800" i="1" dirty="0"/>
        </a:p>
      </dgm:t>
    </dgm:pt>
    <dgm:pt modelId="{AA42C76E-7A68-49AB-B789-993EED144A5F}" type="parTrans" cxnId="{F0F72902-AA94-4337-A2C1-DE65EAA2F7CE}">
      <dgm:prSet/>
      <dgm:spPr/>
      <dgm:t>
        <a:bodyPr/>
        <a:lstStyle/>
        <a:p>
          <a:endParaRPr lang="en-US"/>
        </a:p>
      </dgm:t>
    </dgm:pt>
    <dgm:pt modelId="{514CCB92-0507-4D79-8E7C-5ED02EDBB252}" type="sibTrans" cxnId="{F0F72902-AA94-4337-A2C1-DE65EAA2F7CE}">
      <dgm:prSet/>
      <dgm:spPr/>
      <dgm:t>
        <a:bodyPr/>
        <a:lstStyle/>
        <a:p>
          <a:endParaRPr lang="en-US"/>
        </a:p>
      </dgm:t>
    </dgm:pt>
    <dgm:pt modelId="{3E5D6DBD-F117-4436-9236-7AABB3078025}">
      <dgm:prSet custT="1"/>
      <dgm:spPr/>
      <dgm:t>
        <a:bodyPr/>
        <a:lstStyle/>
        <a:p>
          <a:r>
            <a:rPr lang="en-US" sz="1800" dirty="0"/>
            <a:t>2</a:t>
          </a:r>
          <a:r>
            <a:rPr lang="en-US" sz="2000" dirty="0"/>
            <a:t>) </a:t>
          </a:r>
          <a:r>
            <a:rPr lang="en-US" sz="2000" dirty="0" err="1"/>
            <a:t>SMEs´s</a:t>
          </a:r>
          <a:r>
            <a:rPr lang="en-US" sz="2000" dirty="0"/>
            <a:t> challenges in transport and logistics and starting new businesses</a:t>
          </a:r>
        </a:p>
        <a:p>
          <a:r>
            <a:rPr lang="en-US" sz="2000" dirty="0"/>
            <a:t>Lessons learnt: SHARED ACTIONS AND PUBLIC FINANCING GIVE NEW OPPORTUNITIES</a:t>
          </a:r>
        </a:p>
        <a:p>
          <a:r>
            <a:rPr lang="en-US" sz="1800" i="1" dirty="0"/>
            <a:t>Business Opportunities for International Markets </a:t>
          </a:r>
          <a:r>
            <a:rPr lang="en-US" sz="1800" b="1" i="1" dirty="0"/>
            <a:t>applied </a:t>
          </a:r>
          <a:r>
            <a:rPr lang="en-US" sz="1800" i="1" dirty="0"/>
            <a:t>from ERDF</a:t>
          </a:r>
        </a:p>
      </dgm:t>
    </dgm:pt>
    <dgm:pt modelId="{DF1DBD78-D3DF-41B6-99DE-2EFFCECC348A}" type="parTrans" cxnId="{77B6E348-A6AE-4AF3-9064-2387E3F009FC}">
      <dgm:prSet/>
      <dgm:spPr/>
      <dgm:t>
        <a:bodyPr/>
        <a:lstStyle/>
        <a:p>
          <a:endParaRPr lang="en-GB"/>
        </a:p>
      </dgm:t>
    </dgm:pt>
    <dgm:pt modelId="{771DCFBF-49DC-4BC5-AD1B-3517FBE4C13E}" type="sibTrans" cxnId="{77B6E348-A6AE-4AF3-9064-2387E3F009FC}">
      <dgm:prSet/>
      <dgm:spPr/>
      <dgm:t>
        <a:bodyPr/>
        <a:lstStyle/>
        <a:p>
          <a:endParaRPr lang="en-GB"/>
        </a:p>
      </dgm:t>
    </dgm:pt>
    <dgm:pt modelId="{E837D01E-D646-4BC0-94AC-05049EDF12F7}">
      <dgm:prSet custT="1"/>
      <dgm:spPr/>
      <dgm:t>
        <a:bodyPr/>
        <a:lstStyle/>
        <a:p>
          <a:r>
            <a:rPr lang="en-US" sz="2000" dirty="0"/>
            <a:t>3) Need jobs and bigger clusters and actors to the international market</a:t>
          </a:r>
        </a:p>
        <a:p>
          <a:r>
            <a:rPr lang="en-US" sz="2000" dirty="0"/>
            <a:t>Lessons learnt: TOGETHER WE ARE STRONGER TO ANSWER TO GLOBAL ASKS</a:t>
          </a:r>
        </a:p>
        <a:p>
          <a:r>
            <a:rPr lang="en-US" sz="1800" i="1" dirty="0"/>
            <a:t>Regional ecosystems for sustainable mobility and smart manufacturing. Proposal building on interregional innovation investment instrument (13), Call strand 2b </a:t>
          </a:r>
          <a:r>
            <a:rPr lang="en-US" sz="1800" b="1" i="1" dirty="0"/>
            <a:t>applied</a:t>
          </a:r>
          <a:r>
            <a:rPr lang="en-US" sz="1800" i="1" dirty="0"/>
            <a:t> in March 2023. (Portugal, France, Romania, Spain, Finland and Italy)</a:t>
          </a:r>
        </a:p>
      </dgm:t>
    </dgm:pt>
    <dgm:pt modelId="{5727C6BB-044B-4679-A7BA-9F864D91AEF1}" type="parTrans" cxnId="{D541E1B8-6A3C-4D7F-9E63-B114C1C75101}">
      <dgm:prSet/>
      <dgm:spPr/>
      <dgm:t>
        <a:bodyPr/>
        <a:lstStyle/>
        <a:p>
          <a:endParaRPr lang="en-GB"/>
        </a:p>
      </dgm:t>
    </dgm:pt>
    <dgm:pt modelId="{7130C54E-C9E9-4848-9A1B-72919A142CE7}" type="sibTrans" cxnId="{D541E1B8-6A3C-4D7F-9E63-B114C1C75101}">
      <dgm:prSet/>
      <dgm:spPr/>
      <dgm:t>
        <a:bodyPr/>
        <a:lstStyle/>
        <a:p>
          <a:endParaRPr lang="en-GB"/>
        </a:p>
      </dgm:t>
    </dgm:pt>
    <dgm:pt modelId="{8A7D34CD-A7A9-4895-A1A9-51334E6E22CA}" type="pres">
      <dgm:prSet presAssocID="{E8EBF197-84CB-40B8-8C1A-C91261230C36}" presName="linear" presStyleCnt="0">
        <dgm:presLayoutVars>
          <dgm:animLvl val="lvl"/>
          <dgm:resizeHandles val="exact"/>
        </dgm:presLayoutVars>
      </dgm:prSet>
      <dgm:spPr/>
    </dgm:pt>
    <dgm:pt modelId="{7357C616-5FC1-418C-BF17-A980FABD397E}" type="pres">
      <dgm:prSet presAssocID="{E008CB25-51FF-4B2D-9981-A6ECCC516F95}" presName="parentText" presStyleLbl="node1" presStyleIdx="0" presStyleCnt="3" custScaleY="115988">
        <dgm:presLayoutVars>
          <dgm:chMax val="0"/>
          <dgm:bulletEnabled val="1"/>
        </dgm:presLayoutVars>
      </dgm:prSet>
      <dgm:spPr/>
    </dgm:pt>
    <dgm:pt modelId="{DFECB77A-204A-44BB-8655-0EF48E4DD22D}" type="pres">
      <dgm:prSet presAssocID="{514CCB92-0507-4D79-8E7C-5ED02EDBB252}" presName="spacer" presStyleCnt="0"/>
      <dgm:spPr/>
    </dgm:pt>
    <dgm:pt modelId="{A05134D1-B2F4-4DF7-869F-2BCC7FDF6006}" type="pres">
      <dgm:prSet presAssocID="{3E5D6DBD-F117-4436-9236-7AABB3078025}" presName="parentText" presStyleLbl="node1" presStyleIdx="1" presStyleCnt="3" custLinFactNeighborY="35077">
        <dgm:presLayoutVars>
          <dgm:chMax val="0"/>
          <dgm:bulletEnabled val="1"/>
        </dgm:presLayoutVars>
      </dgm:prSet>
      <dgm:spPr/>
    </dgm:pt>
    <dgm:pt modelId="{B56AA0C4-F6B0-4503-B8AD-4616DA4B25FD}" type="pres">
      <dgm:prSet presAssocID="{771DCFBF-49DC-4BC5-AD1B-3517FBE4C13E}" presName="spacer" presStyleCnt="0"/>
      <dgm:spPr/>
    </dgm:pt>
    <dgm:pt modelId="{562A6038-F497-4A51-A8E6-DC114428B500}" type="pres">
      <dgm:prSet presAssocID="{E837D01E-D646-4BC0-94AC-05049EDF12F7}" presName="parentText" presStyleLbl="node1" presStyleIdx="2" presStyleCnt="3" custScaleY="119090">
        <dgm:presLayoutVars>
          <dgm:chMax val="0"/>
          <dgm:bulletEnabled val="1"/>
        </dgm:presLayoutVars>
      </dgm:prSet>
      <dgm:spPr/>
    </dgm:pt>
  </dgm:ptLst>
  <dgm:cxnLst>
    <dgm:cxn modelId="{F0F72902-AA94-4337-A2C1-DE65EAA2F7CE}" srcId="{E8EBF197-84CB-40B8-8C1A-C91261230C36}" destId="{E008CB25-51FF-4B2D-9981-A6ECCC516F95}" srcOrd="0" destOrd="0" parTransId="{AA42C76E-7A68-49AB-B789-993EED144A5F}" sibTransId="{514CCB92-0507-4D79-8E7C-5ED02EDBB252}"/>
    <dgm:cxn modelId="{A499D72E-107E-4259-A2BE-2C6129DED5BD}" type="presOf" srcId="{E837D01E-D646-4BC0-94AC-05049EDF12F7}" destId="{562A6038-F497-4A51-A8E6-DC114428B500}" srcOrd="0" destOrd="0" presId="urn:microsoft.com/office/officeart/2005/8/layout/vList2"/>
    <dgm:cxn modelId="{77B6E348-A6AE-4AF3-9064-2387E3F009FC}" srcId="{E8EBF197-84CB-40B8-8C1A-C91261230C36}" destId="{3E5D6DBD-F117-4436-9236-7AABB3078025}" srcOrd="1" destOrd="0" parTransId="{DF1DBD78-D3DF-41B6-99DE-2EFFCECC348A}" sibTransId="{771DCFBF-49DC-4BC5-AD1B-3517FBE4C13E}"/>
    <dgm:cxn modelId="{A409D24C-DB3E-4516-8136-8EC30522AF4E}" type="presOf" srcId="{E008CB25-51FF-4B2D-9981-A6ECCC516F95}" destId="{7357C616-5FC1-418C-BF17-A980FABD397E}" srcOrd="0" destOrd="0" presId="urn:microsoft.com/office/officeart/2005/8/layout/vList2"/>
    <dgm:cxn modelId="{B68EA9AF-89E3-46A2-A4D5-0CD23FC0A2C5}" type="presOf" srcId="{3E5D6DBD-F117-4436-9236-7AABB3078025}" destId="{A05134D1-B2F4-4DF7-869F-2BCC7FDF6006}" srcOrd="0" destOrd="0" presId="urn:microsoft.com/office/officeart/2005/8/layout/vList2"/>
    <dgm:cxn modelId="{D541E1B8-6A3C-4D7F-9E63-B114C1C75101}" srcId="{E8EBF197-84CB-40B8-8C1A-C91261230C36}" destId="{E837D01E-D646-4BC0-94AC-05049EDF12F7}" srcOrd="2" destOrd="0" parTransId="{5727C6BB-044B-4679-A7BA-9F864D91AEF1}" sibTransId="{7130C54E-C9E9-4848-9A1B-72919A142CE7}"/>
    <dgm:cxn modelId="{C100E8E8-13D7-48B2-8AE7-9F1408B3184C}" type="presOf" srcId="{E8EBF197-84CB-40B8-8C1A-C91261230C36}" destId="{8A7D34CD-A7A9-4895-A1A9-51334E6E22CA}" srcOrd="0" destOrd="0" presId="urn:microsoft.com/office/officeart/2005/8/layout/vList2"/>
    <dgm:cxn modelId="{53A080B1-AEB6-4E70-B42E-CF7290FAEAE1}" type="presParOf" srcId="{8A7D34CD-A7A9-4895-A1A9-51334E6E22CA}" destId="{7357C616-5FC1-418C-BF17-A980FABD397E}" srcOrd="0" destOrd="0" presId="urn:microsoft.com/office/officeart/2005/8/layout/vList2"/>
    <dgm:cxn modelId="{8B47E760-3768-4F75-9AB5-EA9BC454FDB0}" type="presParOf" srcId="{8A7D34CD-A7A9-4895-A1A9-51334E6E22CA}" destId="{DFECB77A-204A-44BB-8655-0EF48E4DD22D}" srcOrd="1" destOrd="0" presId="urn:microsoft.com/office/officeart/2005/8/layout/vList2"/>
    <dgm:cxn modelId="{8C61B2F1-14BF-4586-A024-73F2199FE4A7}" type="presParOf" srcId="{8A7D34CD-A7A9-4895-A1A9-51334E6E22CA}" destId="{A05134D1-B2F4-4DF7-869F-2BCC7FDF6006}" srcOrd="2" destOrd="0" presId="urn:microsoft.com/office/officeart/2005/8/layout/vList2"/>
    <dgm:cxn modelId="{822F1BD9-7FDA-4810-8463-FD97004A98B7}" type="presParOf" srcId="{8A7D34CD-A7A9-4895-A1A9-51334E6E22CA}" destId="{B56AA0C4-F6B0-4503-B8AD-4616DA4B25FD}" srcOrd="3" destOrd="0" presId="urn:microsoft.com/office/officeart/2005/8/layout/vList2"/>
    <dgm:cxn modelId="{82E987AF-579C-4250-84C6-473CD671AD96}" type="presParOf" srcId="{8A7D34CD-A7A9-4895-A1A9-51334E6E22CA}" destId="{562A6038-F497-4A51-A8E6-DC114428B50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4F080C-9EA2-42DB-9EBD-47353474249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F138EEB-6485-4470-A6A7-C9A9AACBC000}">
      <dgm:prSet/>
      <dgm:spPr/>
      <dgm:t>
        <a:bodyPr/>
        <a:lstStyle/>
        <a:p>
          <a:r>
            <a:rPr lang="en-US" b="1" dirty="0"/>
            <a:t>Over 500 companies getting support</a:t>
          </a:r>
        </a:p>
      </dgm:t>
    </dgm:pt>
    <dgm:pt modelId="{846ED2A8-F37C-4102-8D89-32E4C70BD576}" type="parTrans" cxnId="{1157637A-EB67-452D-8334-9325AEC4F826}">
      <dgm:prSet/>
      <dgm:spPr/>
      <dgm:t>
        <a:bodyPr/>
        <a:lstStyle/>
        <a:p>
          <a:endParaRPr lang="en-US"/>
        </a:p>
      </dgm:t>
    </dgm:pt>
    <dgm:pt modelId="{E9522109-19DE-4BA1-8CBE-ED1B0677262D}" type="sibTrans" cxnId="{1157637A-EB67-452D-8334-9325AEC4F826}">
      <dgm:prSet/>
      <dgm:spPr/>
      <dgm:t>
        <a:bodyPr/>
        <a:lstStyle/>
        <a:p>
          <a:endParaRPr lang="en-US"/>
        </a:p>
      </dgm:t>
    </dgm:pt>
    <dgm:pt modelId="{CC3FA9F2-2E94-4D4E-A084-6ECB69808925}">
      <dgm:prSet/>
      <dgm:spPr/>
      <dgm:t>
        <a:bodyPr/>
        <a:lstStyle/>
        <a:p>
          <a:r>
            <a:rPr lang="fi-FI" b="1"/>
            <a:t>131 new jobs</a:t>
          </a:r>
          <a:endParaRPr lang="en-US"/>
        </a:p>
      </dgm:t>
    </dgm:pt>
    <dgm:pt modelId="{3278CC60-01FC-47A2-A96A-BB546A819570}" type="parTrans" cxnId="{E7BBB5A4-9F52-4DFD-9797-85A8C5F6136C}">
      <dgm:prSet/>
      <dgm:spPr/>
      <dgm:t>
        <a:bodyPr/>
        <a:lstStyle/>
        <a:p>
          <a:endParaRPr lang="en-US"/>
        </a:p>
      </dgm:t>
    </dgm:pt>
    <dgm:pt modelId="{DE3EC29B-AB64-43B2-AA7C-BEE69BC551CE}" type="sibTrans" cxnId="{E7BBB5A4-9F52-4DFD-9797-85A8C5F6136C}">
      <dgm:prSet/>
      <dgm:spPr/>
      <dgm:t>
        <a:bodyPr/>
        <a:lstStyle/>
        <a:p>
          <a:endParaRPr lang="en-US"/>
        </a:p>
      </dgm:t>
    </dgm:pt>
    <dgm:pt modelId="{E4B1D2FF-CE9B-4DEC-A809-2998A70DB9B5}">
      <dgm:prSet/>
      <dgm:spPr/>
      <dgm:t>
        <a:bodyPr/>
        <a:lstStyle/>
        <a:p>
          <a:r>
            <a:rPr lang="fi-FI" b="1"/>
            <a:t>24,455 M € sales</a:t>
          </a:r>
          <a:endParaRPr lang="en-US"/>
        </a:p>
      </dgm:t>
    </dgm:pt>
    <dgm:pt modelId="{90E097AA-4391-46B6-BD81-8B1A45C78359}" type="parTrans" cxnId="{E2DE85DC-9D3F-48A7-B711-41B1768F73C5}">
      <dgm:prSet/>
      <dgm:spPr/>
      <dgm:t>
        <a:bodyPr/>
        <a:lstStyle/>
        <a:p>
          <a:endParaRPr lang="en-US"/>
        </a:p>
      </dgm:t>
    </dgm:pt>
    <dgm:pt modelId="{246E3DFC-C7E6-4B2F-81D9-D1009CCEA555}" type="sibTrans" cxnId="{E2DE85DC-9D3F-48A7-B711-41B1768F73C5}">
      <dgm:prSet/>
      <dgm:spPr/>
      <dgm:t>
        <a:bodyPr/>
        <a:lstStyle/>
        <a:p>
          <a:endParaRPr lang="en-US"/>
        </a:p>
      </dgm:t>
    </dgm:pt>
    <dgm:pt modelId="{D6732F36-5B3D-49F0-A82B-301B573352F6}" type="pres">
      <dgm:prSet presAssocID="{654F080C-9EA2-42DB-9EBD-473534742497}" presName="root" presStyleCnt="0">
        <dgm:presLayoutVars>
          <dgm:dir/>
          <dgm:resizeHandles val="exact"/>
        </dgm:presLayoutVars>
      </dgm:prSet>
      <dgm:spPr/>
    </dgm:pt>
    <dgm:pt modelId="{C2F55D20-55A2-4A1C-B40A-12AFE1A28D40}" type="pres">
      <dgm:prSet presAssocID="{EF138EEB-6485-4470-A6A7-C9A9AACBC000}" presName="compNode" presStyleCnt="0"/>
      <dgm:spPr/>
    </dgm:pt>
    <dgm:pt modelId="{A42A6179-C796-4EA3-92DE-1A3FEAF1E297}" type="pres">
      <dgm:prSet presAssocID="{EF138EEB-6485-4470-A6A7-C9A9AACBC000}" presName="bgRect" presStyleLbl="bgShp" presStyleIdx="0" presStyleCnt="3" custLinFactNeighborX="-6253" custLinFactNeighborY="-42"/>
      <dgm:spPr/>
    </dgm:pt>
    <dgm:pt modelId="{CED40788-CCCA-4A77-8992-5947B8CC593B}" type="pres">
      <dgm:prSet presAssocID="{EF138EEB-6485-4470-A6A7-C9A9AACBC00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0B4ECE98-EE6B-4BD9-BD7F-33C09AF2F216}" type="pres">
      <dgm:prSet presAssocID="{EF138EEB-6485-4470-A6A7-C9A9AACBC000}" presName="spaceRect" presStyleCnt="0"/>
      <dgm:spPr/>
    </dgm:pt>
    <dgm:pt modelId="{CABE14C9-10E6-4354-97A6-068364E60FD9}" type="pres">
      <dgm:prSet presAssocID="{EF138EEB-6485-4470-A6A7-C9A9AACBC000}" presName="parTx" presStyleLbl="revTx" presStyleIdx="0" presStyleCnt="3">
        <dgm:presLayoutVars>
          <dgm:chMax val="0"/>
          <dgm:chPref val="0"/>
        </dgm:presLayoutVars>
      </dgm:prSet>
      <dgm:spPr/>
    </dgm:pt>
    <dgm:pt modelId="{EFD51AE7-46AF-4B3F-BBF3-E3A02421F4D8}" type="pres">
      <dgm:prSet presAssocID="{E9522109-19DE-4BA1-8CBE-ED1B0677262D}" presName="sibTrans" presStyleCnt="0"/>
      <dgm:spPr/>
    </dgm:pt>
    <dgm:pt modelId="{13FE60AE-8C9A-41DB-A7D0-43C61DF794E5}" type="pres">
      <dgm:prSet presAssocID="{CC3FA9F2-2E94-4D4E-A084-6ECB69808925}" presName="compNode" presStyleCnt="0"/>
      <dgm:spPr/>
    </dgm:pt>
    <dgm:pt modelId="{41164B25-9303-4154-A740-17840249325B}" type="pres">
      <dgm:prSet presAssocID="{CC3FA9F2-2E94-4D4E-A084-6ECB69808925}" presName="bgRect" presStyleLbl="bgShp" presStyleIdx="1" presStyleCnt="3"/>
      <dgm:spPr/>
    </dgm:pt>
    <dgm:pt modelId="{5DAC35DB-FCA0-4E9E-85FA-0BCB11CB223A}" type="pres">
      <dgm:prSet presAssocID="{CC3FA9F2-2E94-4D4E-A084-6ECB6980892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alintamerkki"/>
        </a:ext>
      </dgm:extLst>
    </dgm:pt>
    <dgm:pt modelId="{0D31121F-0B1B-4641-882C-17BFE40D7A6F}" type="pres">
      <dgm:prSet presAssocID="{CC3FA9F2-2E94-4D4E-A084-6ECB69808925}" presName="spaceRect" presStyleCnt="0"/>
      <dgm:spPr/>
    </dgm:pt>
    <dgm:pt modelId="{6FEE56A9-B3F0-41BA-A4F0-ED692F5FEEED}" type="pres">
      <dgm:prSet presAssocID="{CC3FA9F2-2E94-4D4E-A084-6ECB69808925}" presName="parTx" presStyleLbl="revTx" presStyleIdx="1" presStyleCnt="3">
        <dgm:presLayoutVars>
          <dgm:chMax val="0"/>
          <dgm:chPref val="0"/>
        </dgm:presLayoutVars>
      </dgm:prSet>
      <dgm:spPr/>
    </dgm:pt>
    <dgm:pt modelId="{6EA4AD5A-1993-46E0-8C1E-7079ECE13519}" type="pres">
      <dgm:prSet presAssocID="{DE3EC29B-AB64-43B2-AA7C-BEE69BC551CE}" presName="sibTrans" presStyleCnt="0"/>
      <dgm:spPr/>
    </dgm:pt>
    <dgm:pt modelId="{B710FE63-D202-4265-8A8C-99E5C975D29A}" type="pres">
      <dgm:prSet presAssocID="{E4B1D2FF-CE9B-4DEC-A809-2998A70DB9B5}" presName="compNode" presStyleCnt="0"/>
      <dgm:spPr/>
    </dgm:pt>
    <dgm:pt modelId="{12337FBF-EB56-4EA4-AAC5-E3BB2DAFD116}" type="pres">
      <dgm:prSet presAssocID="{E4B1D2FF-CE9B-4DEC-A809-2998A70DB9B5}" presName="bgRect" presStyleLbl="bgShp" presStyleIdx="2" presStyleCnt="3"/>
      <dgm:spPr/>
    </dgm:pt>
    <dgm:pt modelId="{4EC45D42-33C4-44CC-9D91-3795F1B20A9C}" type="pres">
      <dgm:prSet presAssocID="{E4B1D2FF-CE9B-4DEC-A809-2998A70DB9B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ha"/>
        </a:ext>
      </dgm:extLst>
    </dgm:pt>
    <dgm:pt modelId="{E7C4ECE2-8220-4E3E-8584-4A24853EDE98}" type="pres">
      <dgm:prSet presAssocID="{E4B1D2FF-CE9B-4DEC-A809-2998A70DB9B5}" presName="spaceRect" presStyleCnt="0"/>
      <dgm:spPr/>
    </dgm:pt>
    <dgm:pt modelId="{C5D40019-44B7-4958-94F5-9E21A636CB44}" type="pres">
      <dgm:prSet presAssocID="{E4B1D2FF-CE9B-4DEC-A809-2998A70DB9B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A81980B-0384-4B6F-9DF5-97452BCF34F1}" type="presOf" srcId="{CC3FA9F2-2E94-4D4E-A084-6ECB69808925}" destId="{6FEE56A9-B3F0-41BA-A4F0-ED692F5FEEED}" srcOrd="0" destOrd="0" presId="urn:microsoft.com/office/officeart/2018/2/layout/IconVerticalSolidList"/>
    <dgm:cxn modelId="{70E8AA66-FEAE-45B6-9743-2F4055ADF88D}" type="presOf" srcId="{EF138EEB-6485-4470-A6A7-C9A9AACBC000}" destId="{CABE14C9-10E6-4354-97A6-068364E60FD9}" srcOrd="0" destOrd="0" presId="urn:microsoft.com/office/officeart/2018/2/layout/IconVerticalSolidList"/>
    <dgm:cxn modelId="{1157637A-EB67-452D-8334-9325AEC4F826}" srcId="{654F080C-9EA2-42DB-9EBD-473534742497}" destId="{EF138EEB-6485-4470-A6A7-C9A9AACBC000}" srcOrd="0" destOrd="0" parTransId="{846ED2A8-F37C-4102-8D89-32E4C70BD576}" sibTransId="{E9522109-19DE-4BA1-8CBE-ED1B0677262D}"/>
    <dgm:cxn modelId="{8B203A93-D2D2-4984-9FC0-38FAEC15379D}" type="presOf" srcId="{E4B1D2FF-CE9B-4DEC-A809-2998A70DB9B5}" destId="{C5D40019-44B7-4958-94F5-9E21A636CB44}" srcOrd="0" destOrd="0" presId="urn:microsoft.com/office/officeart/2018/2/layout/IconVerticalSolidList"/>
    <dgm:cxn modelId="{E290E397-A8DE-4CFC-8318-C43781D0B954}" type="presOf" srcId="{654F080C-9EA2-42DB-9EBD-473534742497}" destId="{D6732F36-5B3D-49F0-A82B-301B573352F6}" srcOrd="0" destOrd="0" presId="urn:microsoft.com/office/officeart/2018/2/layout/IconVerticalSolidList"/>
    <dgm:cxn modelId="{E7BBB5A4-9F52-4DFD-9797-85A8C5F6136C}" srcId="{654F080C-9EA2-42DB-9EBD-473534742497}" destId="{CC3FA9F2-2E94-4D4E-A084-6ECB69808925}" srcOrd="1" destOrd="0" parTransId="{3278CC60-01FC-47A2-A96A-BB546A819570}" sibTransId="{DE3EC29B-AB64-43B2-AA7C-BEE69BC551CE}"/>
    <dgm:cxn modelId="{E2DE85DC-9D3F-48A7-B711-41B1768F73C5}" srcId="{654F080C-9EA2-42DB-9EBD-473534742497}" destId="{E4B1D2FF-CE9B-4DEC-A809-2998A70DB9B5}" srcOrd="2" destOrd="0" parTransId="{90E097AA-4391-46B6-BD81-8B1A45C78359}" sibTransId="{246E3DFC-C7E6-4B2F-81D9-D1009CCEA555}"/>
    <dgm:cxn modelId="{01BE2EBF-902A-40DE-9663-BC96B5D6CAD4}" type="presParOf" srcId="{D6732F36-5B3D-49F0-A82B-301B573352F6}" destId="{C2F55D20-55A2-4A1C-B40A-12AFE1A28D40}" srcOrd="0" destOrd="0" presId="urn:microsoft.com/office/officeart/2018/2/layout/IconVerticalSolidList"/>
    <dgm:cxn modelId="{72128DB2-C154-4168-84B5-90C48A6B2FFA}" type="presParOf" srcId="{C2F55D20-55A2-4A1C-B40A-12AFE1A28D40}" destId="{A42A6179-C796-4EA3-92DE-1A3FEAF1E297}" srcOrd="0" destOrd="0" presId="urn:microsoft.com/office/officeart/2018/2/layout/IconVerticalSolidList"/>
    <dgm:cxn modelId="{F700DABC-A3EE-4FEF-A54D-32B9F3E9591A}" type="presParOf" srcId="{C2F55D20-55A2-4A1C-B40A-12AFE1A28D40}" destId="{CED40788-CCCA-4A77-8992-5947B8CC593B}" srcOrd="1" destOrd="0" presId="urn:microsoft.com/office/officeart/2018/2/layout/IconVerticalSolidList"/>
    <dgm:cxn modelId="{1C925211-F687-4EFD-BC08-A3F037281714}" type="presParOf" srcId="{C2F55D20-55A2-4A1C-B40A-12AFE1A28D40}" destId="{0B4ECE98-EE6B-4BD9-BD7F-33C09AF2F216}" srcOrd="2" destOrd="0" presId="urn:microsoft.com/office/officeart/2018/2/layout/IconVerticalSolidList"/>
    <dgm:cxn modelId="{9D40AAED-5A92-4A8E-8262-C1E76C42BC0A}" type="presParOf" srcId="{C2F55D20-55A2-4A1C-B40A-12AFE1A28D40}" destId="{CABE14C9-10E6-4354-97A6-068364E60FD9}" srcOrd="3" destOrd="0" presId="urn:microsoft.com/office/officeart/2018/2/layout/IconVerticalSolidList"/>
    <dgm:cxn modelId="{C86EB33C-DC2A-4FAA-ADF4-01AF8149E36D}" type="presParOf" srcId="{D6732F36-5B3D-49F0-A82B-301B573352F6}" destId="{EFD51AE7-46AF-4B3F-BBF3-E3A02421F4D8}" srcOrd="1" destOrd="0" presId="urn:microsoft.com/office/officeart/2018/2/layout/IconVerticalSolidList"/>
    <dgm:cxn modelId="{51FFCC33-52E6-4986-B97F-35A9021879F1}" type="presParOf" srcId="{D6732F36-5B3D-49F0-A82B-301B573352F6}" destId="{13FE60AE-8C9A-41DB-A7D0-43C61DF794E5}" srcOrd="2" destOrd="0" presId="urn:microsoft.com/office/officeart/2018/2/layout/IconVerticalSolidList"/>
    <dgm:cxn modelId="{904B7D82-D5A5-46B2-B7CE-1CFA012569EC}" type="presParOf" srcId="{13FE60AE-8C9A-41DB-A7D0-43C61DF794E5}" destId="{41164B25-9303-4154-A740-17840249325B}" srcOrd="0" destOrd="0" presId="urn:microsoft.com/office/officeart/2018/2/layout/IconVerticalSolidList"/>
    <dgm:cxn modelId="{F4EE16E1-02DC-4EC0-AAFB-6269CE51538B}" type="presParOf" srcId="{13FE60AE-8C9A-41DB-A7D0-43C61DF794E5}" destId="{5DAC35DB-FCA0-4E9E-85FA-0BCB11CB223A}" srcOrd="1" destOrd="0" presId="urn:microsoft.com/office/officeart/2018/2/layout/IconVerticalSolidList"/>
    <dgm:cxn modelId="{BED62D50-AF89-4CB3-90A7-73EB2B5822F4}" type="presParOf" srcId="{13FE60AE-8C9A-41DB-A7D0-43C61DF794E5}" destId="{0D31121F-0B1B-4641-882C-17BFE40D7A6F}" srcOrd="2" destOrd="0" presId="urn:microsoft.com/office/officeart/2018/2/layout/IconVerticalSolidList"/>
    <dgm:cxn modelId="{0983A6DB-08FC-4B3C-BABA-D91B7562FB16}" type="presParOf" srcId="{13FE60AE-8C9A-41DB-A7D0-43C61DF794E5}" destId="{6FEE56A9-B3F0-41BA-A4F0-ED692F5FEEED}" srcOrd="3" destOrd="0" presId="urn:microsoft.com/office/officeart/2018/2/layout/IconVerticalSolidList"/>
    <dgm:cxn modelId="{5CCA3D54-5CB8-4E08-913F-B428A827113F}" type="presParOf" srcId="{D6732F36-5B3D-49F0-A82B-301B573352F6}" destId="{6EA4AD5A-1993-46E0-8C1E-7079ECE13519}" srcOrd="3" destOrd="0" presId="urn:microsoft.com/office/officeart/2018/2/layout/IconVerticalSolidList"/>
    <dgm:cxn modelId="{A88BB195-2425-41EC-BC0A-5CF7CADCEF0D}" type="presParOf" srcId="{D6732F36-5B3D-49F0-A82B-301B573352F6}" destId="{B710FE63-D202-4265-8A8C-99E5C975D29A}" srcOrd="4" destOrd="0" presId="urn:microsoft.com/office/officeart/2018/2/layout/IconVerticalSolidList"/>
    <dgm:cxn modelId="{70E7D524-5F0A-426D-A752-CD6AC9C0421A}" type="presParOf" srcId="{B710FE63-D202-4265-8A8C-99E5C975D29A}" destId="{12337FBF-EB56-4EA4-AAC5-E3BB2DAFD116}" srcOrd="0" destOrd="0" presId="urn:microsoft.com/office/officeart/2018/2/layout/IconVerticalSolidList"/>
    <dgm:cxn modelId="{2412579E-957B-465A-B417-38C151228CDD}" type="presParOf" srcId="{B710FE63-D202-4265-8A8C-99E5C975D29A}" destId="{4EC45D42-33C4-44CC-9D91-3795F1B20A9C}" srcOrd="1" destOrd="0" presId="urn:microsoft.com/office/officeart/2018/2/layout/IconVerticalSolidList"/>
    <dgm:cxn modelId="{9E53845F-DB17-4B72-AEF0-B8E1E39BDFD4}" type="presParOf" srcId="{B710FE63-D202-4265-8A8C-99E5C975D29A}" destId="{E7C4ECE2-8220-4E3E-8584-4A24853EDE98}" srcOrd="2" destOrd="0" presId="urn:microsoft.com/office/officeart/2018/2/layout/IconVerticalSolidList"/>
    <dgm:cxn modelId="{CDC7D69C-277D-4A46-BFAD-7C1EF3079862}" type="presParOf" srcId="{B710FE63-D202-4265-8A8C-99E5C975D29A}" destId="{C5D40019-44B7-4958-94F5-9E21A636CB4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CA730-31C4-4B9F-A916-0BA4E43C451D}">
      <dsp:nvSpPr>
        <dsp:cNvPr id="0" name=""/>
        <dsp:cNvSpPr/>
      </dsp:nvSpPr>
      <dsp:spPr>
        <a:xfrm>
          <a:off x="0" y="332722"/>
          <a:ext cx="10515600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b="0" i="0" kern="1200" baseline="0"/>
            <a:t>Helps local companies to do actions for internationalization and export.</a:t>
          </a:r>
          <a:endParaRPr lang="en-US" sz="2200" kern="1200"/>
        </a:p>
      </dsp:txBody>
      <dsp:txXfrm>
        <a:off x="42663" y="375385"/>
        <a:ext cx="10430274" cy="788627"/>
      </dsp:txXfrm>
    </dsp:sp>
    <dsp:sp modelId="{03ECB39D-13EA-4BCB-9169-29E5EDBEFF0D}">
      <dsp:nvSpPr>
        <dsp:cNvPr id="0" name=""/>
        <dsp:cNvSpPr/>
      </dsp:nvSpPr>
      <dsp:spPr>
        <a:xfrm>
          <a:off x="0" y="1270035"/>
          <a:ext cx="10515600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b="0" i="0" kern="1200" baseline="0"/>
            <a:t>Creates an operational environment for companies and entrepreneurs that helps forward the establishment, activity, growth, competitiveness and employment of businesses.</a:t>
          </a:r>
          <a:endParaRPr lang="en-US" sz="2200" kern="1200"/>
        </a:p>
      </dsp:txBody>
      <dsp:txXfrm>
        <a:off x="42663" y="1312698"/>
        <a:ext cx="10430274" cy="788627"/>
      </dsp:txXfrm>
    </dsp:sp>
    <dsp:sp modelId="{B37C1EE1-030D-4C31-A6CB-9C948EE2ACAD}">
      <dsp:nvSpPr>
        <dsp:cNvPr id="0" name=""/>
        <dsp:cNvSpPr/>
      </dsp:nvSpPr>
      <dsp:spPr>
        <a:xfrm>
          <a:off x="0" y="2207349"/>
          <a:ext cx="10515600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b="0" i="0" kern="1200" baseline="0"/>
            <a:t>Offers services to support the success of businesses with domestic and international partners. </a:t>
          </a:r>
          <a:endParaRPr lang="en-US" sz="2200" kern="1200"/>
        </a:p>
      </dsp:txBody>
      <dsp:txXfrm>
        <a:off x="42663" y="2250012"/>
        <a:ext cx="10430274" cy="788627"/>
      </dsp:txXfrm>
    </dsp:sp>
    <dsp:sp modelId="{DA09F359-E576-405B-ABC5-92A99A77B75C}">
      <dsp:nvSpPr>
        <dsp:cNvPr id="0" name=""/>
        <dsp:cNvSpPr/>
      </dsp:nvSpPr>
      <dsp:spPr>
        <a:xfrm>
          <a:off x="0" y="3144662"/>
          <a:ext cx="10515600" cy="8739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b="0" i="0" kern="1200" baseline="0"/>
            <a:t>Responsible for the implementation of Oulu city’s economic policy.</a:t>
          </a:r>
          <a:endParaRPr lang="en-US" sz="2200" kern="1200"/>
        </a:p>
      </dsp:txBody>
      <dsp:txXfrm>
        <a:off x="42663" y="3187325"/>
        <a:ext cx="10430274" cy="7886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57C616-5FC1-418C-BF17-A980FABD397E}">
      <dsp:nvSpPr>
        <dsp:cNvPr id="0" name=""/>
        <dsp:cNvSpPr/>
      </dsp:nvSpPr>
      <dsp:spPr>
        <a:xfrm>
          <a:off x="0" y="20545"/>
          <a:ext cx="10515600" cy="16827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ea typeface="Segoe UI Symbol" panose="020B0502040204020203" pitchFamily="34" charset="0"/>
            </a:rPr>
            <a:t>1) Regional need for cooperation in North and SMEs networking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ea typeface="Segoe UI Symbol" panose="020B0502040204020203" pitchFamily="34" charset="0"/>
            </a:rPr>
            <a:t>Lessons learnt: ONE VIEW, ONE LANGUAGE HELPS COMMUNICATION AND WORKING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>
              <a:ea typeface="Segoe UI Symbol" panose="020B0502040204020203" pitchFamily="34" charset="0"/>
            </a:rPr>
            <a:t>Arctic Trade Cooperation </a:t>
          </a:r>
          <a:r>
            <a:rPr lang="en-US" sz="1800" b="1" i="1" kern="1200" dirty="0">
              <a:ea typeface="Segoe UI Symbol" panose="020B0502040204020203" pitchFamily="34" charset="0"/>
            </a:rPr>
            <a:t>applied</a:t>
          </a:r>
          <a:r>
            <a:rPr lang="en-US" sz="1800" i="1" kern="1200" dirty="0">
              <a:ea typeface="Segoe UI Symbol" panose="020B0502040204020203" pitchFamily="34" charset="0"/>
            </a:rPr>
            <a:t> from Interreg Aurora, Partners: Finland-Norway/ BO, </a:t>
          </a:r>
          <a:r>
            <a:rPr lang="en-US" sz="1800" i="1" kern="1200" dirty="0" err="1">
              <a:ea typeface="Segoe UI Symbol" panose="020B0502040204020203" pitchFamily="34" charset="0"/>
            </a:rPr>
            <a:t>Viexpo</a:t>
          </a:r>
          <a:r>
            <a:rPr lang="en-US" sz="1800" i="1" kern="1200" dirty="0">
              <a:ea typeface="Segoe UI Symbol" panose="020B0502040204020203" pitchFamily="34" charset="0"/>
            </a:rPr>
            <a:t>, OAMK, </a:t>
          </a:r>
          <a:r>
            <a:rPr lang="en-US" sz="1800" i="1" kern="1200" dirty="0" err="1">
              <a:ea typeface="Segoe UI Symbol" panose="020B0502040204020203" pitchFamily="34" charset="0"/>
            </a:rPr>
            <a:t>Orinor</a:t>
          </a:r>
          <a:r>
            <a:rPr lang="en-US" sz="1800" i="1" kern="1200" dirty="0">
              <a:ea typeface="Segoe UI Symbol" panose="020B0502040204020203" pitchFamily="34" charset="0"/>
            </a:rPr>
            <a:t> AS, </a:t>
          </a:r>
          <a:r>
            <a:rPr lang="fi-FI" sz="1800" i="1" kern="1200" dirty="0" err="1">
              <a:ea typeface="Segoe UI Symbol" panose="020B0502040204020203" pitchFamily="34" charset="0"/>
            </a:rPr>
            <a:t>Kunnskapsparken</a:t>
          </a:r>
          <a:r>
            <a:rPr lang="fi-FI" sz="1800" i="1" kern="1200" dirty="0">
              <a:ea typeface="Segoe UI Symbol" panose="020B0502040204020203" pitchFamily="34" charset="0"/>
            </a:rPr>
            <a:t> </a:t>
          </a:r>
          <a:r>
            <a:rPr lang="fi-FI" sz="1800" i="1" kern="1200" dirty="0" err="1">
              <a:ea typeface="Segoe UI Symbol" panose="020B0502040204020203" pitchFamily="34" charset="0"/>
            </a:rPr>
            <a:t>Helgeland</a:t>
          </a:r>
          <a:endParaRPr lang="en-US" sz="1800" i="1" kern="1200" dirty="0"/>
        </a:p>
      </dsp:txBody>
      <dsp:txXfrm>
        <a:off x="82145" y="102690"/>
        <a:ext cx="10351310" cy="1518463"/>
      </dsp:txXfrm>
    </dsp:sp>
    <dsp:sp modelId="{A05134D1-B2F4-4DF7-869F-2BCC7FDF6006}">
      <dsp:nvSpPr>
        <dsp:cNvPr id="0" name=""/>
        <dsp:cNvSpPr/>
      </dsp:nvSpPr>
      <dsp:spPr>
        <a:xfrm>
          <a:off x="0" y="1722750"/>
          <a:ext cx="10515600" cy="1450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</a:t>
          </a:r>
          <a:r>
            <a:rPr lang="en-US" sz="2000" kern="1200" dirty="0"/>
            <a:t>) </a:t>
          </a:r>
          <a:r>
            <a:rPr lang="en-US" sz="2000" kern="1200" dirty="0" err="1"/>
            <a:t>SMEs´s</a:t>
          </a:r>
          <a:r>
            <a:rPr lang="en-US" sz="2000" kern="1200" dirty="0"/>
            <a:t> challenges in transport and logistics and starting new businesses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Lessons learnt: SHARED ACTIONS AND PUBLIC FINANCING GIVE NEW OPPORTUNITIES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/>
            <a:t>Business Opportunities for International Markets </a:t>
          </a:r>
          <a:r>
            <a:rPr lang="en-US" sz="1800" b="1" i="1" kern="1200" dirty="0"/>
            <a:t>applied </a:t>
          </a:r>
          <a:r>
            <a:rPr lang="en-US" sz="1800" i="1" kern="1200" dirty="0"/>
            <a:t>from ERDF</a:t>
          </a:r>
        </a:p>
      </dsp:txBody>
      <dsp:txXfrm>
        <a:off x="70822" y="1793572"/>
        <a:ext cx="10373956" cy="1309156"/>
      </dsp:txXfrm>
    </dsp:sp>
    <dsp:sp modelId="{562A6038-F497-4A51-A8E6-DC114428B500}">
      <dsp:nvSpPr>
        <dsp:cNvPr id="0" name=""/>
        <dsp:cNvSpPr/>
      </dsp:nvSpPr>
      <dsp:spPr>
        <a:xfrm>
          <a:off x="0" y="3182899"/>
          <a:ext cx="10515600" cy="17277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3) Need jobs and bigger clusters and actors to the international market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Lessons learnt: TOGETHER WE ARE STRONGER TO ANSWER TO GLOBAL ASKS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/>
            <a:t>Regional ecosystems for sustainable mobility and smart manufacturing. Proposal building on interregional innovation investment instrument (13), Call strand 2b </a:t>
          </a:r>
          <a:r>
            <a:rPr lang="en-US" sz="1800" b="1" i="1" kern="1200" dirty="0"/>
            <a:t>applied</a:t>
          </a:r>
          <a:r>
            <a:rPr lang="en-US" sz="1800" i="1" kern="1200" dirty="0"/>
            <a:t> in March 2023. (Portugal, France, Romania, Spain, Finland and Italy)</a:t>
          </a:r>
        </a:p>
      </dsp:txBody>
      <dsp:txXfrm>
        <a:off x="84342" y="3267241"/>
        <a:ext cx="10346916" cy="15590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A6179-C796-4EA3-92DE-1A3FEAF1E297}">
      <dsp:nvSpPr>
        <dsp:cNvPr id="0" name=""/>
        <dsp:cNvSpPr/>
      </dsp:nvSpPr>
      <dsp:spPr>
        <a:xfrm>
          <a:off x="0" y="9"/>
          <a:ext cx="6912935" cy="123094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D40788-CCCA-4A77-8992-5947B8CC593B}">
      <dsp:nvSpPr>
        <dsp:cNvPr id="0" name=""/>
        <dsp:cNvSpPr/>
      </dsp:nvSpPr>
      <dsp:spPr>
        <a:xfrm>
          <a:off x="372360" y="277488"/>
          <a:ext cx="677019" cy="6770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E14C9-10E6-4354-97A6-068364E60FD9}">
      <dsp:nvSpPr>
        <dsp:cNvPr id="0" name=""/>
        <dsp:cNvSpPr/>
      </dsp:nvSpPr>
      <dsp:spPr>
        <a:xfrm>
          <a:off x="1421741" y="526"/>
          <a:ext cx="5491193" cy="1230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275" tIns="130275" rIns="130275" bIns="13027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Over 500 companies getting support</a:t>
          </a:r>
        </a:p>
      </dsp:txBody>
      <dsp:txXfrm>
        <a:off x="1421741" y="526"/>
        <a:ext cx="5491193" cy="1230945"/>
      </dsp:txXfrm>
    </dsp:sp>
    <dsp:sp modelId="{41164B25-9303-4154-A740-17840249325B}">
      <dsp:nvSpPr>
        <dsp:cNvPr id="0" name=""/>
        <dsp:cNvSpPr/>
      </dsp:nvSpPr>
      <dsp:spPr>
        <a:xfrm>
          <a:off x="0" y="1539207"/>
          <a:ext cx="6912935" cy="123094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C35DB-FCA0-4E9E-85FA-0BCB11CB223A}">
      <dsp:nvSpPr>
        <dsp:cNvPr id="0" name=""/>
        <dsp:cNvSpPr/>
      </dsp:nvSpPr>
      <dsp:spPr>
        <a:xfrm>
          <a:off x="372360" y="1816170"/>
          <a:ext cx="677019" cy="6770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E56A9-B3F0-41BA-A4F0-ED692F5FEEED}">
      <dsp:nvSpPr>
        <dsp:cNvPr id="0" name=""/>
        <dsp:cNvSpPr/>
      </dsp:nvSpPr>
      <dsp:spPr>
        <a:xfrm>
          <a:off x="1421741" y="1539207"/>
          <a:ext cx="5491193" cy="1230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275" tIns="130275" rIns="130275" bIns="13027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b="1" kern="1200"/>
            <a:t>131 new jobs</a:t>
          </a:r>
          <a:endParaRPr lang="en-US" sz="2500" kern="1200"/>
        </a:p>
      </dsp:txBody>
      <dsp:txXfrm>
        <a:off x="1421741" y="1539207"/>
        <a:ext cx="5491193" cy="1230945"/>
      </dsp:txXfrm>
    </dsp:sp>
    <dsp:sp modelId="{12337FBF-EB56-4EA4-AAC5-E3BB2DAFD116}">
      <dsp:nvSpPr>
        <dsp:cNvPr id="0" name=""/>
        <dsp:cNvSpPr/>
      </dsp:nvSpPr>
      <dsp:spPr>
        <a:xfrm>
          <a:off x="0" y="3077889"/>
          <a:ext cx="6912935" cy="123094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C45D42-33C4-44CC-9D91-3795F1B20A9C}">
      <dsp:nvSpPr>
        <dsp:cNvPr id="0" name=""/>
        <dsp:cNvSpPr/>
      </dsp:nvSpPr>
      <dsp:spPr>
        <a:xfrm>
          <a:off x="372360" y="3354852"/>
          <a:ext cx="677019" cy="6770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D40019-44B7-4958-94F5-9E21A636CB44}">
      <dsp:nvSpPr>
        <dsp:cNvPr id="0" name=""/>
        <dsp:cNvSpPr/>
      </dsp:nvSpPr>
      <dsp:spPr>
        <a:xfrm>
          <a:off x="1421741" y="3077889"/>
          <a:ext cx="5491193" cy="1230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275" tIns="130275" rIns="130275" bIns="13027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b="1" kern="1200"/>
            <a:t>24,455 M € sales</a:t>
          </a:r>
          <a:endParaRPr lang="en-US" sz="2500" kern="1200"/>
        </a:p>
      </dsp:txBody>
      <dsp:txXfrm>
        <a:off x="1421741" y="3077889"/>
        <a:ext cx="5491193" cy="1230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4434999" cy="356437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5797251" y="4"/>
            <a:ext cx="4434999" cy="356437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573D217F-855A-4769-AC48-841FBF6DF070}" type="datetimeFigureOut">
              <a:rPr lang="fi-FI" smtClean="0"/>
              <a:t>5.6.2023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1023462" y="3418830"/>
            <a:ext cx="8187690" cy="2797225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5" y="6747627"/>
            <a:ext cx="4434999" cy="356436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5797251" y="6747627"/>
            <a:ext cx="4434999" cy="356436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675B6680-BDC5-434C-A68E-9607AC8A579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932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B6680-BDC5-434C-A68E-9607AC8A5794}" type="slidenum">
              <a:rPr lang="fi-FI" smtClean="0"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4795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992667" y="3228896"/>
            <a:ext cx="7941309" cy="30589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  <a:tabLst/>
              <a:defRPr/>
            </a:pPr>
            <a:endParaRPr lang="fi-FI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Shape 340"/>
          <p:cNvSpPr txBox="1">
            <a:spLocks noGrp="1"/>
          </p:cNvSpPr>
          <p:nvPr>
            <p:ph type="sldNum" idx="12"/>
          </p:nvPr>
        </p:nvSpPr>
        <p:spPr>
          <a:xfrm>
            <a:off x="5622797" y="6456611"/>
            <a:ext cx="4301542" cy="3398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Calibri"/>
              <a:buNone/>
              <a:tabLst/>
              <a:defRPr/>
            </a:pPr>
            <a:fld id="{00000000-1234-1234-1234-123412341234}" type="slidenum"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ct val="25000"/>
                <a:buFont typeface="Calibri"/>
                <a:buNone/>
                <a:tabLst/>
                <a:defRPr/>
              </a:pPr>
              <a:t>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033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4999-66A2-4BE8-85E1-E5108854D3D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572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i="0" dirty="0">
                <a:solidFill>
                  <a:srgbClr val="333333"/>
                </a:solidFill>
                <a:effectLst/>
                <a:latin typeface="Ageo"/>
              </a:rPr>
              <a:t>Nordic Hydrogen Route</a:t>
            </a:r>
            <a:r>
              <a:rPr lang="en-GB" b="0" i="0" dirty="0">
                <a:solidFill>
                  <a:srgbClr val="333333"/>
                </a:solidFill>
                <a:effectLst/>
                <a:latin typeface="Ageo"/>
              </a:rPr>
              <a:t> is an initiative between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Ageo"/>
              </a:rPr>
              <a:t>Gasgrid</a:t>
            </a:r>
            <a:r>
              <a:rPr lang="en-GB" b="0" i="0" dirty="0">
                <a:solidFill>
                  <a:srgbClr val="333333"/>
                </a:solidFill>
                <a:effectLst/>
                <a:latin typeface="Ageo"/>
              </a:rPr>
              <a:t> Finland and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Ageo"/>
              </a:rPr>
              <a:t>Nordion</a:t>
            </a:r>
            <a:r>
              <a:rPr lang="en-GB" b="0" i="0" dirty="0">
                <a:solidFill>
                  <a:srgbClr val="333333"/>
                </a:solidFill>
                <a:effectLst/>
                <a:latin typeface="Ageo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Ageo"/>
              </a:rPr>
              <a:t>Energi</a:t>
            </a:r>
            <a:r>
              <a:rPr lang="en-GB" b="0" i="0" dirty="0">
                <a:solidFill>
                  <a:srgbClr val="333333"/>
                </a:solidFill>
                <a:effectLst/>
                <a:latin typeface="Ageo"/>
              </a:rPr>
              <a:t> to accelerate the creation of a hydrogen economy by building up a cross-border hydrogen infrastructure in Bothnian Bay region and an open hydrogen market by 2030. </a:t>
            </a:r>
            <a:r>
              <a:rPr lang="fi-FI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1000 km of </a:t>
            </a:r>
            <a:r>
              <a:rPr lang="fi-FI" sz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new</a:t>
            </a:r>
            <a:r>
              <a:rPr lang="fi-FI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 </a:t>
            </a:r>
            <a:r>
              <a:rPr lang="fi-FI" sz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hydrogen</a:t>
            </a:r>
            <a:r>
              <a:rPr lang="fi-FI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 </a:t>
            </a:r>
            <a:r>
              <a:rPr lang="fi-FI" sz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pipeline</a:t>
            </a:r>
            <a:r>
              <a:rPr lang="fi-FI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, 65 TWH of </a:t>
            </a:r>
            <a:r>
              <a:rPr lang="fi-FI" sz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hydrogen</a:t>
            </a:r>
            <a:r>
              <a:rPr lang="fi-FI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 </a:t>
            </a:r>
            <a:r>
              <a:rPr lang="fi-FI" sz="1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demand</a:t>
            </a:r>
            <a:endParaRPr lang="fi-FI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  <a:p>
            <a:endParaRPr lang="en-GB" b="0" i="0" dirty="0">
              <a:solidFill>
                <a:srgbClr val="333333"/>
              </a:solidFill>
              <a:effectLst/>
              <a:latin typeface="Ageo"/>
            </a:endParaRPr>
          </a:p>
          <a:p>
            <a:endParaRPr lang="en-GB" b="0" i="0" dirty="0">
              <a:solidFill>
                <a:srgbClr val="333333"/>
              </a:solidFill>
              <a:effectLst/>
              <a:latin typeface="Ageo"/>
            </a:endParaRPr>
          </a:p>
          <a:p>
            <a:r>
              <a:rPr lang="en-GB" b="1" i="0" dirty="0">
                <a:solidFill>
                  <a:srgbClr val="333333"/>
                </a:solidFill>
                <a:effectLst/>
                <a:latin typeface="Ageo"/>
              </a:rPr>
              <a:t>The aim of Nordic Hydrogen Route is to drive decarbonization, support regional green industrialization, economic development, and European energy independence. </a:t>
            </a:r>
            <a:r>
              <a:rPr lang="en-GB" b="0" i="0" dirty="0">
                <a:solidFill>
                  <a:srgbClr val="333333"/>
                </a:solidFill>
                <a:effectLst/>
                <a:latin typeface="Ageo"/>
              </a:rPr>
              <a:t>The companies seek to develop a network of pipelines that would effectively transport and store energy from producers to consumers to ensure they have access to an open, reliable, and safe hydrogen market.</a:t>
            </a:r>
          </a:p>
          <a:p>
            <a:endParaRPr lang="en-GB" b="0" i="0" dirty="0">
              <a:solidFill>
                <a:srgbClr val="333333"/>
              </a:solidFill>
              <a:effectLst/>
              <a:latin typeface="Ageo"/>
            </a:endParaRPr>
          </a:p>
          <a:p>
            <a:pPr marL="182563" lvl="1" indent="-182563">
              <a:lnSpc>
                <a:spcPct val="120000"/>
              </a:lnSpc>
              <a:buChar char="•"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Wind Power in Finland 3 257 MW (-21) 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5 000 MW in 2022</a:t>
            </a:r>
            <a:endParaRPr lang="en-US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82563" lvl="1" indent="-182563">
              <a:lnSpc>
                <a:spcPct val="120000"/>
              </a:lnSpc>
              <a:buChar char="•"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Almost 1 000 MW more annually to Oulu Region (1 Bn EUR/a)</a:t>
            </a:r>
          </a:p>
          <a:p>
            <a:pPr marL="182563" lvl="1" indent="-182563">
              <a:lnSpc>
                <a:spcPct val="120000"/>
              </a:lnSpc>
              <a:buChar char="•"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Planned projects onshore 44 466 MW and offshore 9 905 MW</a:t>
            </a:r>
          </a:p>
          <a:p>
            <a:pPr marL="182563" lvl="1" indent="-182563">
              <a:lnSpc>
                <a:spcPct val="120000"/>
              </a:lnSpc>
              <a:spcAft>
                <a:spcPts val="1200"/>
              </a:spcAft>
              <a:buChar char="•"/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Emerging Solar Power “Eldorado”</a:t>
            </a:r>
          </a:p>
          <a:p>
            <a:endParaRPr lang="en-GB" i="0" dirty="0"/>
          </a:p>
          <a:p>
            <a:pPr marL="263525" lvl="1" indent="-263525" algn="l" defTabSz="622300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GB" sz="1200" b="0" kern="1200" noProof="0" dirty="0">
                <a:latin typeface="Segoe UI" panose="020B0502040204020203" pitchFamily="34" charset="0"/>
                <a:cs typeface="Segoe UI" panose="020B0502040204020203" pitchFamily="34" charset="0"/>
              </a:rPr>
              <a:t>Existing H2 production and large users of H2
 Reliable e</a:t>
            </a:r>
            <a:r>
              <a:rPr lang="fi-FI" sz="1200" b="0" kern="1200" noProof="0" dirty="0" err="1">
                <a:latin typeface="Segoe UI" panose="020B0502040204020203" pitchFamily="34" charset="0"/>
                <a:cs typeface="Segoe UI" panose="020B0502040204020203" pitchFamily="34" charset="0"/>
              </a:rPr>
              <a:t>lectricity</a:t>
            </a:r>
            <a:r>
              <a:rPr lang="fi-FI" sz="1200" b="0" kern="1200" noProof="0" dirty="0">
                <a:latin typeface="Segoe UI" panose="020B0502040204020203" pitchFamily="34" charset="0"/>
                <a:cs typeface="Segoe UI" panose="020B0502040204020203" pitchFamily="34" charset="0"/>
              </a:rPr>
              <a:t> transmission </a:t>
            </a:r>
            <a:r>
              <a:rPr lang="fi-FI" sz="1200" b="0" kern="1200" noProof="0" dirty="0" err="1">
                <a:latin typeface="Segoe UI" panose="020B0502040204020203" pitchFamily="34" charset="0"/>
                <a:cs typeface="Segoe UI" panose="020B0502040204020203" pitchFamily="34" charset="0"/>
              </a:rPr>
              <a:t>through</a:t>
            </a:r>
            <a:r>
              <a:rPr lang="fi-FI" sz="1200" b="0" kern="1200" noProof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200" b="0" kern="1200" noProof="0" dirty="0" err="1">
                <a:latin typeface="Segoe UI" panose="020B0502040204020203" pitchFamily="34" charset="0"/>
                <a:cs typeface="Segoe UI" panose="020B0502040204020203" pitchFamily="34" charset="0"/>
              </a:rPr>
              <a:t>national</a:t>
            </a:r>
            <a:r>
              <a:rPr lang="fi-FI" sz="1200" b="0" kern="1200" noProof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1200" b="0" kern="1200" noProof="0" dirty="0" err="1">
                <a:latin typeface="Segoe UI" panose="020B0502040204020203" pitchFamily="34" charset="0"/>
                <a:cs typeface="Segoe UI" panose="020B0502040204020203" pitchFamily="34" charset="0"/>
              </a:rPr>
              <a:t>grid</a:t>
            </a:r>
            <a:endParaRPr lang="en-GB" sz="1200" b="0" kern="12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63525" lvl="1" indent="-263525" algn="l" defTabSz="622300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GB" sz="1200" b="0" kern="1200" noProof="0" dirty="0">
                <a:latin typeface="Segoe UI" panose="020B0502040204020203" pitchFamily="34" charset="0"/>
                <a:cs typeface="Segoe UI" panose="020B0502040204020203" pitchFamily="34" charset="0"/>
              </a:rPr>
              <a:t>Extensive district heating network for utilization of waste heat
Ready-made site locations with chemical industry zoning</a:t>
            </a:r>
          </a:p>
          <a:p>
            <a:pPr marL="263525" lvl="1" indent="-263525" algn="l" defTabSz="622300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GB" sz="1200" b="0" kern="1200" noProof="0" dirty="0">
                <a:latin typeface="Segoe UI" panose="020B0502040204020203" pitchFamily="34" charset="0"/>
                <a:cs typeface="Segoe UI" panose="020B0502040204020203" pitchFamily="34" charset="0"/>
              </a:rPr>
              <a:t>Strong hydrogen research expertise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B0E5B-8E3B-4C30-8380-A4A7D105BFA5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824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54999-66A2-4BE8-85E1-E5108854D3D1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5699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B6680-BDC5-434C-A68E-9607AC8A5794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376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B15C4-97F7-4835-A7F8-FF0D7167936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72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Oulu on verkostoitunut kansainvälisesti</a:t>
            </a:r>
          </a:p>
          <a:p>
            <a:endParaRPr lang="fi-FI" dirty="0"/>
          </a:p>
          <a:p>
            <a:pPr marL="914400" lvl="1" indent="-457200">
              <a:buAutoNum type="arabicPeriod"/>
            </a:pPr>
            <a:r>
              <a:rPr lang="fi-FI" dirty="0"/>
              <a:t>Ruotsi ja Norja: teema arktinen </a:t>
            </a:r>
            <a:r>
              <a:rPr lang="fi-FI" dirty="0" err="1"/>
              <a:t>eurooppa</a:t>
            </a:r>
            <a:endParaRPr lang="fi-FI" dirty="0"/>
          </a:p>
          <a:p>
            <a:pPr marL="914400" lvl="1" indent="-457200">
              <a:buAutoNum type="arabicPeriod"/>
            </a:pPr>
            <a:r>
              <a:rPr lang="fi-FI" dirty="0"/>
              <a:t>Kazakstan: Teema Maailmannäyttely EXPO 2017</a:t>
            </a:r>
          </a:p>
          <a:p>
            <a:pPr marL="914400" lvl="1" indent="-457200">
              <a:buAutoNum type="arabicPeriod"/>
            </a:pPr>
            <a:r>
              <a:rPr lang="fi-FI" dirty="0"/>
              <a:t>Japani: Teema puurakentaminen, peliteollisuus, </a:t>
            </a:r>
            <a:r>
              <a:rPr lang="fi-FI" dirty="0" err="1"/>
              <a:t>health</a:t>
            </a:r>
            <a:r>
              <a:rPr lang="fi-FI" dirty="0"/>
              <a:t>,</a:t>
            </a:r>
          </a:p>
          <a:p>
            <a:pPr marL="914400" lvl="1" indent="-457200">
              <a:buAutoNum type="arabicPeriod"/>
            </a:pPr>
            <a:r>
              <a:rPr lang="fi-FI" dirty="0"/>
              <a:t>Saksa: Teema Health ja teollisuus sekä </a:t>
            </a:r>
            <a:r>
              <a:rPr lang="fi-FI" dirty="0" err="1"/>
              <a:t>IoT</a:t>
            </a:r>
            <a:endParaRPr lang="fi-FI" dirty="0"/>
          </a:p>
          <a:p>
            <a:pPr marL="914400" lvl="1" indent="-457200">
              <a:buAutoNum type="arabicPeriod"/>
            </a:pPr>
            <a:r>
              <a:rPr lang="fi-FI" dirty="0"/>
              <a:t>Venäjä: </a:t>
            </a:r>
            <a:r>
              <a:rPr lang="fi-FI" dirty="0" err="1"/>
              <a:t>Startup</a:t>
            </a:r>
            <a:r>
              <a:rPr lang="fi-FI" dirty="0"/>
              <a:t> –mahdollisuudet ja </a:t>
            </a:r>
            <a:r>
              <a:rPr lang="fi-FI" dirty="0" err="1"/>
              <a:t>invest</a:t>
            </a:r>
            <a:r>
              <a:rPr lang="fi-FI" dirty="0"/>
              <a:t> in</a:t>
            </a:r>
          </a:p>
          <a:p>
            <a:pPr marL="914400" lvl="1" indent="-457200">
              <a:buAutoNum type="arabicPeriod"/>
            </a:pPr>
            <a:r>
              <a:rPr lang="fi-FI" dirty="0"/>
              <a:t>USA: </a:t>
            </a:r>
            <a:r>
              <a:rPr lang="fi-FI" dirty="0" err="1"/>
              <a:t>Startup</a:t>
            </a:r>
            <a:r>
              <a:rPr lang="fi-FI" dirty="0"/>
              <a:t> –mahdollisuudet ja </a:t>
            </a:r>
            <a:r>
              <a:rPr lang="fi-FI" dirty="0" err="1"/>
              <a:t>invest</a:t>
            </a:r>
            <a:r>
              <a:rPr lang="fi-FI" dirty="0"/>
              <a:t> in</a:t>
            </a:r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87308-B208-4175-AC90-3AF014DB3E1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793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B6680-BDC5-434C-A68E-9607AC8A5794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6563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8.pn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4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4.png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2.png"/><Relationship Id="rId7" Type="http://schemas.openxmlformats.org/officeDocument/2006/relationships/image" Target="../media/image43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53.png"/><Relationship Id="rId4" Type="http://schemas.openxmlformats.org/officeDocument/2006/relationships/image" Target="../media/image42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9.png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44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44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44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7" name="Kuva 6" descr="Oulun kaupungin tunnus">
            <a:extLst>
              <a:ext uri="{FF2B5EF4-FFF2-40B4-BE49-F238E27FC236}">
                <a16:creationId xmlns:a16="http://schemas.microsoft.com/office/drawing/2014/main" id="{151B56D5-D3B8-6045-BD57-499AABEFE4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75" y="3677750"/>
            <a:ext cx="1620838" cy="24881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1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FF20300-910C-4B85-AA42-E72880F54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 - ilmakuv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5039884" y="-2186948"/>
            <a:ext cx="2112232" cy="12192000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grpSp>
        <p:nvGrpSpPr>
          <p:cNvPr id="9" name="Ryhmä 8" descr="Oulun logo ja visualisoitu brändilupaus (Oulu - Capital of Northern Scandinavia)"/>
          <p:cNvGrpSpPr/>
          <p:nvPr userDrawn="1"/>
        </p:nvGrpSpPr>
        <p:grpSpPr>
          <a:xfrm>
            <a:off x="911424" y="5838469"/>
            <a:ext cx="2854883" cy="456444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15413" y="3236972"/>
            <a:ext cx="11041227" cy="144016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>
            <a:lvl1pPr algn="l">
              <a:lnSpc>
                <a:spcPts val="5067"/>
              </a:lnSpc>
              <a:defRPr sz="4800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Pitkä otsikko tähän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15413" y="4293089"/>
            <a:ext cx="11041227" cy="832288"/>
          </a:xfrm>
        </p:spPr>
        <p:txBody>
          <a:bodyPr>
            <a:normAutofit/>
          </a:bodyPr>
          <a:lstStyle>
            <a:lvl1pPr marL="0" indent="0" algn="l">
              <a:buNone/>
              <a:defRPr sz="2133" i="0">
                <a:solidFill>
                  <a:schemeClr val="bg1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04246" y="5253203"/>
            <a:ext cx="35413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8C52024B-D8DF-4BFC-9A9D-8F73C433B57C}" type="datetimeFigureOut">
              <a:rPr lang="fi-FI" smtClean="0"/>
              <a:pPr/>
              <a:t>5.6.2023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04718844"/>
      </p:ext>
    </p:extLst>
  </p:cSld>
  <p:clrMapOvr>
    <a:masterClrMapping/>
  </p:clrMapOvr>
  <p:hf sldNum="0" hdr="0" ftr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- ilmakuv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-957065" y="957069"/>
            <a:ext cx="6858001" cy="4943872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grpSp>
        <p:nvGrpSpPr>
          <p:cNvPr id="9" name="Ryhmä 8" descr="Oulun logo ja visualisoitu brändilupaus (Oulu - Capital of Northern Scandinavia)"/>
          <p:cNvGrpSpPr/>
          <p:nvPr userDrawn="1"/>
        </p:nvGrpSpPr>
        <p:grpSpPr>
          <a:xfrm>
            <a:off x="911424" y="5838469"/>
            <a:ext cx="2854883" cy="456444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15413" y="2468893"/>
            <a:ext cx="3552395" cy="182420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267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Lyhyt otsikko tähän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15413" y="4516925"/>
            <a:ext cx="3552395" cy="832288"/>
          </a:xfrm>
        </p:spPr>
        <p:txBody>
          <a:bodyPr>
            <a:normAutofit/>
          </a:bodyPr>
          <a:lstStyle>
            <a:lvl1pPr marL="0" indent="0" algn="l">
              <a:buNone/>
              <a:defRPr sz="2133" i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26427" y="5349214"/>
            <a:ext cx="35413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C52024B-D8DF-4BFC-9A9D-8F73C433B57C}" type="datetimeFigureOut">
              <a:rPr lang="fi-FI" smtClean="0"/>
              <a:pPr/>
              <a:t>5.6.2023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3621676"/>
      </p:ext>
    </p:extLst>
  </p:cSld>
  <p:clrMapOvr>
    <a:masterClrMapping/>
  </p:clrMapOvr>
  <p:hf sldNum="0" hdr="0" ftr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 - Ilmakuva ilta-aikaa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-957065" y="957069"/>
            <a:ext cx="6858001" cy="4943872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grpSp>
        <p:nvGrpSpPr>
          <p:cNvPr id="9" name="Ryhmä 8" descr="Oulun logo ja visualisoitu brändilupaus (Oulu - Capital of Northern Scandinavia)"/>
          <p:cNvGrpSpPr/>
          <p:nvPr userDrawn="1"/>
        </p:nvGrpSpPr>
        <p:grpSpPr>
          <a:xfrm>
            <a:off x="911424" y="5838469"/>
            <a:ext cx="2854883" cy="456444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13" name="Alaotsikko 2"/>
          <p:cNvSpPr>
            <a:spLocks noGrp="1"/>
          </p:cNvSpPr>
          <p:nvPr>
            <p:ph type="subTitle" idx="1"/>
          </p:nvPr>
        </p:nvSpPr>
        <p:spPr>
          <a:xfrm>
            <a:off x="815413" y="4516925"/>
            <a:ext cx="3552395" cy="832288"/>
          </a:xfrm>
        </p:spPr>
        <p:txBody>
          <a:bodyPr>
            <a:normAutofit/>
          </a:bodyPr>
          <a:lstStyle>
            <a:lvl1pPr marL="0" indent="0" algn="l">
              <a:buNone/>
              <a:defRPr sz="2133" i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26427" y="5349214"/>
            <a:ext cx="35413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C52024B-D8DF-4BFC-9A9D-8F73C433B57C}" type="datetimeFigureOut">
              <a:rPr lang="fi-FI" smtClean="0"/>
              <a:pPr/>
              <a:t>5.6.2023</a:t>
            </a:fld>
            <a:endParaRPr lang="fi-FI" dirty="0"/>
          </a:p>
        </p:txBody>
      </p:sp>
      <p:sp>
        <p:nvSpPr>
          <p:cNvPr id="15" name="Otsikko 1"/>
          <p:cNvSpPr>
            <a:spLocks noGrp="1"/>
          </p:cNvSpPr>
          <p:nvPr>
            <p:ph type="ctrTitle" hasCustomPrompt="1"/>
          </p:nvPr>
        </p:nvSpPr>
        <p:spPr>
          <a:xfrm>
            <a:off x="815413" y="2468893"/>
            <a:ext cx="3552395" cy="182420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267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Lyhyt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3899685949"/>
      </p:ext>
    </p:extLst>
  </p:cSld>
  <p:clrMapOvr>
    <a:masterClrMapping/>
  </p:clrMapOvr>
  <p:hf sldNum="0" hdr="0" ftr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 - keskustaa mereltä, talvi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-957065" y="957069"/>
            <a:ext cx="6858001" cy="4943872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grpSp>
        <p:nvGrpSpPr>
          <p:cNvPr id="9" name="Ryhmä 8" descr="Oulun logo ja visualisoitu brändilupaus (Oulu - Capital of Northern Scandinavia)"/>
          <p:cNvGrpSpPr/>
          <p:nvPr userDrawn="1"/>
        </p:nvGrpSpPr>
        <p:grpSpPr>
          <a:xfrm>
            <a:off x="911424" y="5838469"/>
            <a:ext cx="2854883" cy="456444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13" name="Alaotsikko 2"/>
          <p:cNvSpPr>
            <a:spLocks noGrp="1"/>
          </p:cNvSpPr>
          <p:nvPr>
            <p:ph type="subTitle" idx="1"/>
          </p:nvPr>
        </p:nvSpPr>
        <p:spPr>
          <a:xfrm>
            <a:off x="815413" y="4516925"/>
            <a:ext cx="3552395" cy="832288"/>
          </a:xfrm>
        </p:spPr>
        <p:txBody>
          <a:bodyPr>
            <a:normAutofit/>
          </a:bodyPr>
          <a:lstStyle>
            <a:lvl1pPr marL="0" indent="0" algn="l">
              <a:buNone/>
              <a:defRPr sz="2133" i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26427" y="5349214"/>
            <a:ext cx="35413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C52024B-D8DF-4BFC-9A9D-8F73C433B57C}" type="datetimeFigureOut">
              <a:rPr lang="fi-FI" smtClean="0"/>
              <a:pPr/>
              <a:t>5.6.2023</a:t>
            </a:fld>
            <a:endParaRPr lang="fi-FI" dirty="0"/>
          </a:p>
        </p:txBody>
      </p:sp>
      <p:sp>
        <p:nvSpPr>
          <p:cNvPr id="15" name="Otsikko 1"/>
          <p:cNvSpPr>
            <a:spLocks noGrp="1"/>
          </p:cNvSpPr>
          <p:nvPr>
            <p:ph type="ctrTitle" hasCustomPrompt="1"/>
          </p:nvPr>
        </p:nvSpPr>
        <p:spPr>
          <a:xfrm>
            <a:off x="815413" y="2468893"/>
            <a:ext cx="3552395" cy="182420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267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Lyhyt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701687973"/>
      </p:ext>
    </p:extLst>
  </p:cSld>
  <p:clrMapOvr>
    <a:masterClrMapping/>
  </p:clrMapOvr>
  <p:hf sldNum="0" hdr="0" ftr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 - taustavär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grpSp>
        <p:nvGrpSpPr>
          <p:cNvPr id="9" name="Ryhmä 8" descr="Oulun logo ja visualisoitu brändilupaus (Oulu - Capital of Northern Scandinavia)"/>
          <p:cNvGrpSpPr/>
          <p:nvPr userDrawn="1"/>
        </p:nvGrpSpPr>
        <p:grpSpPr>
          <a:xfrm>
            <a:off x="911424" y="5838469"/>
            <a:ext cx="2854883" cy="456444"/>
            <a:chOff x="6679330" y="4496060"/>
            <a:chExt cx="2102869" cy="336211"/>
          </a:xfrm>
          <a:effectLst/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15413" y="2468893"/>
            <a:ext cx="10657184" cy="1824203"/>
          </a:xfrm>
          <a:effectLst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267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15413" y="4516925"/>
            <a:ext cx="10657184" cy="832288"/>
          </a:xfrm>
        </p:spPr>
        <p:txBody>
          <a:bodyPr>
            <a:normAutofit/>
          </a:bodyPr>
          <a:lstStyle>
            <a:lvl1pPr marL="0" indent="0" algn="l">
              <a:buNone/>
              <a:defRPr sz="2133" i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26426" y="5349214"/>
            <a:ext cx="10646172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C52024B-D8DF-4BFC-9A9D-8F73C433B57C}" type="datetimeFigureOut">
              <a:rPr lang="fi-FI" smtClean="0"/>
              <a:pPr/>
              <a:t>5.6.2023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6147965"/>
      </p:ext>
    </p:extLst>
  </p:cSld>
  <p:clrMapOvr>
    <a:masterClrMapping/>
  </p:clrMapOvr>
  <p:hf sldNum="0" hdr="0" ftr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2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E10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5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299" y="1508789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8879418" y="3716867"/>
            <a:ext cx="2880783" cy="2688167"/>
          </a:xfrm>
        </p:spPr>
        <p:txBody>
          <a:bodyPr>
            <a:noAutofit/>
          </a:bodyPr>
          <a:lstStyle>
            <a:lvl1pPr>
              <a:defRPr sz="2667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667" b="1">
                <a:solidFill>
                  <a:schemeClr val="bg1"/>
                </a:solidFill>
                <a:latin typeface="+mn-lt"/>
              </a:defRPr>
            </a:lvl2pPr>
            <a:lvl3pPr>
              <a:defRPr sz="2667" b="1">
                <a:solidFill>
                  <a:schemeClr val="bg1"/>
                </a:solidFill>
                <a:latin typeface="+mn-lt"/>
              </a:defRPr>
            </a:lvl3pPr>
            <a:lvl4pPr>
              <a:defRPr sz="2667" b="1">
                <a:solidFill>
                  <a:schemeClr val="bg1"/>
                </a:solidFill>
                <a:latin typeface="+mn-lt"/>
              </a:defRPr>
            </a:lvl4pPr>
            <a:lvl5pPr>
              <a:defRPr sz="2667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i-FI" dirty="0"/>
              <a:t>Nostoteksti, lainaus, tms.</a:t>
            </a:r>
          </a:p>
        </p:txBody>
      </p:sp>
      <p:sp>
        <p:nvSpPr>
          <p:cNvPr id="11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Autofit/>
          </a:bodyPr>
          <a:lstStyle>
            <a:lvl1pPr algn="l">
              <a:defRPr sz="3200" b="1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21490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11" name="Sisällön paikkamerkki 2"/>
          <p:cNvSpPr>
            <a:spLocks noGrp="1"/>
          </p:cNvSpPr>
          <p:nvPr>
            <p:ph idx="1"/>
          </p:nvPr>
        </p:nvSpPr>
        <p:spPr>
          <a:xfrm>
            <a:off x="609600" y="2180862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299" y="1508789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13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8879418" y="3716867"/>
            <a:ext cx="2880783" cy="2688167"/>
          </a:xfrm>
        </p:spPr>
        <p:txBody>
          <a:bodyPr>
            <a:noAutofit/>
          </a:bodyPr>
          <a:lstStyle>
            <a:lvl1pPr>
              <a:defRPr sz="2667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667" b="1">
                <a:solidFill>
                  <a:schemeClr val="bg1"/>
                </a:solidFill>
                <a:latin typeface="+mn-lt"/>
              </a:defRPr>
            </a:lvl2pPr>
            <a:lvl3pPr>
              <a:defRPr sz="2667" b="1">
                <a:solidFill>
                  <a:schemeClr val="bg1"/>
                </a:solidFill>
                <a:latin typeface="+mn-lt"/>
              </a:defRPr>
            </a:lvl3pPr>
            <a:lvl4pPr>
              <a:defRPr sz="2667" b="1">
                <a:solidFill>
                  <a:schemeClr val="bg1"/>
                </a:solidFill>
                <a:latin typeface="+mn-lt"/>
              </a:defRPr>
            </a:lvl4pPr>
            <a:lvl5pPr>
              <a:defRPr sz="2667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i-FI" dirty="0"/>
              <a:t>Nostoteksti, lainaus, tms.</a:t>
            </a:r>
          </a:p>
        </p:txBody>
      </p:sp>
      <p:sp>
        <p:nvSpPr>
          <p:cNvPr id="10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Autofit/>
          </a:bodyPr>
          <a:lstStyle>
            <a:lvl1pPr algn="l">
              <a:defRPr sz="3200" b="1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87038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F0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11" name="Sisällön paikkamerkki 2"/>
          <p:cNvSpPr>
            <a:spLocks noGrp="1"/>
          </p:cNvSpPr>
          <p:nvPr>
            <p:ph idx="1"/>
          </p:nvPr>
        </p:nvSpPr>
        <p:spPr>
          <a:xfrm>
            <a:off x="609600" y="2180862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299" y="1508789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13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8879418" y="3716867"/>
            <a:ext cx="2880783" cy="2688167"/>
          </a:xfrm>
        </p:spPr>
        <p:txBody>
          <a:bodyPr>
            <a:noAutofit/>
          </a:bodyPr>
          <a:lstStyle>
            <a:lvl1pPr>
              <a:defRPr sz="2667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667" b="1">
                <a:solidFill>
                  <a:schemeClr val="bg1"/>
                </a:solidFill>
                <a:latin typeface="+mn-lt"/>
              </a:defRPr>
            </a:lvl2pPr>
            <a:lvl3pPr>
              <a:defRPr sz="2667" b="1">
                <a:solidFill>
                  <a:schemeClr val="bg1"/>
                </a:solidFill>
                <a:latin typeface="+mn-lt"/>
              </a:defRPr>
            </a:lvl3pPr>
            <a:lvl4pPr>
              <a:defRPr sz="2667" b="1">
                <a:solidFill>
                  <a:schemeClr val="bg1"/>
                </a:solidFill>
                <a:latin typeface="+mn-lt"/>
              </a:defRPr>
            </a:lvl4pPr>
            <a:lvl5pPr>
              <a:defRPr sz="2667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i-FI" dirty="0"/>
              <a:t>Nostoteksti, lainaus, tms.</a:t>
            </a:r>
          </a:p>
        </p:txBody>
      </p:sp>
      <p:sp>
        <p:nvSpPr>
          <p:cNvPr id="10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Autofit/>
          </a:bodyPr>
          <a:lstStyle>
            <a:lvl1pPr algn="l">
              <a:defRPr sz="3200" b="1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82408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2D4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11" name="Sisällön paikkamerkki 2"/>
          <p:cNvSpPr>
            <a:spLocks noGrp="1"/>
          </p:cNvSpPr>
          <p:nvPr>
            <p:ph idx="1"/>
          </p:nvPr>
        </p:nvSpPr>
        <p:spPr>
          <a:xfrm>
            <a:off x="609600" y="2180862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299" y="1508789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13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8879418" y="3716867"/>
            <a:ext cx="2880783" cy="2688167"/>
          </a:xfrm>
        </p:spPr>
        <p:txBody>
          <a:bodyPr>
            <a:noAutofit/>
          </a:bodyPr>
          <a:lstStyle>
            <a:lvl1pPr>
              <a:defRPr sz="2667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667" b="1">
                <a:solidFill>
                  <a:schemeClr val="bg1"/>
                </a:solidFill>
                <a:latin typeface="+mn-lt"/>
              </a:defRPr>
            </a:lvl2pPr>
            <a:lvl3pPr>
              <a:defRPr sz="2667" b="1">
                <a:solidFill>
                  <a:schemeClr val="bg1"/>
                </a:solidFill>
                <a:latin typeface="+mn-lt"/>
              </a:defRPr>
            </a:lvl3pPr>
            <a:lvl4pPr>
              <a:defRPr sz="2667" b="1">
                <a:solidFill>
                  <a:schemeClr val="bg1"/>
                </a:solidFill>
                <a:latin typeface="+mn-lt"/>
              </a:defRPr>
            </a:lvl4pPr>
            <a:lvl5pPr>
              <a:defRPr sz="2667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i-FI" dirty="0"/>
              <a:t>Nostoteksti, lainaus, tms.</a:t>
            </a:r>
          </a:p>
        </p:txBody>
      </p:sp>
      <p:sp>
        <p:nvSpPr>
          <p:cNvPr id="10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Autofit/>
          </a:bodyPr>
          <a:lstStyle>
            <a:lvl1pPr algn="l">
              <a:defRPr sz="3200" b="1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55877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D2D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11" name="Sisällön paikkamerkki 2"/>
          <p:cNvSpPr>
            <a:spLocks noGrp="1"/>
          </p:cNvSpPr>
          <p:nvPr>
            <p:ph idx="1"/>
          </p:nvPr>
        </p:nvSpPr>
        <p:spPr>
          <a:xfrm>
            <a:off x="609600" y="2180862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299" y="1508789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13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8879418" y="3716867"/>
            <a:ext cx="2880783" cy="2688167"/>
          </a:xfrm>
        </p:spPr>
        <p:txBody>
          <a:bodyPr>
            <a:noAutofit/>
          </a:bodyPr>
          <a:lstStyle>
            <a:lvl1pPr>
              <a:defRPr sz="2667"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667" b="1">
                <a:solidFill>
                  <a:schemeClr val="bg1"/>
                </a:solidFill>
                <a:latin typeface="+mn-lt"/>
              </a:defRPr>
            </a:lvl2pPr>
            <a:lvl3pPr>
              <a:defRPr sz="2667" b="1">
                <a:solidFill>
                  <a:schemeClr val="bg1"/>
                </a:solidFill>
                <a:latin typeface="+mn-lt"/>
              </a:defRPr>
            </a:lvl3pPr>
            <a:lvl4pPr>
              <a:defRPr sz="2667" b="1">
                <a:solidFill>
                  <a:schemeClr val="bg1"/>
                </a:solidFill>
                <a:latin typeface="+mn-lt"/>
              </a:defRPr>
            </a:lvl4pPr>
            <a:lvl5pPr>
              <a:defRPr sz="2667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i-FI" dirty="0"/>
              <a:t>Nostoteksti, lainaus, tms.</a:t>
            </a:r>
          </a:p>
        </p:txBody>
      </p:sp>
      <p:sp>
        <p:nvSpPr>
          <p:cNvPr id="10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Autofit/>
          </a:bodyPr>
          <a:lstStyle>
            <a:lvl1pPr algn="l">
              <a:defRPr sz="3200" b="1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2978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7D3177D-226E-4F51-8461-C96463FE4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7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9B0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11" name="Sisällön paikkamerkki 2"/>
          <p:cNvSpPr>
            <a:spLocks noGrp="1"/>
          </p:cNvSpPr>
          <p:nvPr>
            <p:ph idx="1"/>
          </p:nvPr>
        </p:nvSpPr>
        <p:spPr>
          <a:xfrm>
            <a:off x="609600" y="2180862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299" y="1508789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13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8879418" y="3716867"/>
            <a:ext cx="2880783" cy="2688167"/>
          </a:xfrm>
        </p:spPr>
        <p:txBody>
          <a:bodyPr>
            <a:noAutofit/>
          </a:bodyPr>
          <a:lstStyle>
            <a:lvl1pPr>
              <a:defRPr sz="2667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667" b="1">
                <a:solidFill>
                  <a:schemeClr val="bg1"/>
                </a:solidFill>
                <a:latin typeface="+mn-lt"/>
              </a:defRPr>
            </a:lvl2pPr>
            <a:lvl3pPr>
              <a:defRPr sz="2667" b="1">
                <a:solidFill>
                  <a:schemeClr val="bg1"/>
                </a:solidFill>
                <a:latin typeface="+mn-lt"/>
              </a:defRPr>
            </a:lvl3pPr>
            <a:lvl4pPr>
              <a:defRPr sz="2667" b="1">
                <a:solidFill>
                  <a:schemeClr val="bg1"/>
                </a:solidFill>
                <a:latin typeface="+mn-lt"/>
              </a:defRPr>
            </a:lvl4pPr>
            <a:lvl5pPr>
              <a:defRPr sz="2667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i-FI" dirty="0"/>
              <a:t>Nostoteksti, lainaus, tms.</a:t>
            </a:r>
          </a:p>
        </p:txBody>
      </p:sp>
      <p:sp>
        <p:nvSpPr>
          <p:cNvPr id="10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Autofit/>
          </a:bodyPr>
          <a:lstStyle>
            <a:lvl1pPr algn="l">
              <a:defRPr sz="3200" b="1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93008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vupohja ilman grafiikk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35359" y="260648"/>
            <a:ext cx="11595935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5360" y="1451400"/>
            <a:ext cx="11617291" cy="514595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893461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4455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225D8-9CCE-49F2-9C6D-856FD7F88713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5.6.2023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7021D-0326-444F-B623-11885992D769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360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6432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34972CB-0536-4040-B8BD-E3534C7A1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099" t="66667" r="78110" b="7907"/>
          <a:stretch/>
        </p:blipFill>
        <p:spPr>
          <a:xfrm>
            <a:off x="499730" y="4572000"/>
            <a:ext cx="2169042" cy="17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729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34972CB-0536-4040-B8BD-E3534C7A1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099" t="66667" r="78110" b="7907"/>
          <a:stretch/>
        </p:blipFill>
        <p:spPr>
          <a:xfrm>
            <a:off x="499730" y="4572000"/>
            <a:ext cx="2169042" cy="17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516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EB21A3B-EE71-4C47-BD64-C979467FE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618" t="50093" r="6765" b="9930"/>
          <a:stretch/>
        </p:blipFill>
        <p:spPr>
          <a:xfrm>
            <a:off x="806824" y="3435377"/>
            <a:ext cx="10560423" cy="274165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288" y="4069977"/>
            <a:ext cx="7299924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0574" y="4894730"/>
            <a:ext cx="5894226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 hidden="1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fld id="{13851BC7-B432-4747-9742-70043FBB6BD1}" type="datetime1">
              <a:rPr lang="fi-FI" smtClean="0"/>
              <a:pPr/>
              <a:t>5.6.2023</a:t>
            </a:fld>
            <a:endParaRPr lang="fi-FI" dirty="0"/>
          </a:p>
        </p:txBody>
      </p:sp>
      <p:pic>
        <p:nvPicPr>
          <p:cNvPr id="15" name="Kuva 14" hidden="1">
            <a:extLst>
              <a:ext uri="{FF2B5EF4-FFF2-40B4-BE49-F238E27FC236}">
                <a16:creationId xmlns:a16="http://schemas.microsoft.com/office/drawing/2014/main" id="{0AA04EB4-6817-4672-8B99-BF9878794BF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85204" y="515534"/>
            <a:ext cx="962765" cy="962765"/>
          </a:xfrm>
          <a:prstGeom prst="rect">
            <a:avLst/>
          </a:prstGeom>
        </p:spPr>
      </p:pic>
      <p:sp>
        <p:nvSpPr>
          <p:cNvPr id="17" name="Suorakulmio 16" hidden="1">
            <a:extLst>
              <a:ext uri="{FF2B5EF4-FFF2-40B4-BE49-F238E27FC236}">
                <a16:creationId xmlns:a16="http://schemas.microsoft.com/office/drawing/2014/main" id="{DCCA2498-4B01-46BE-AF64-8A74A1FD8ED4}"/>
              </a:ext>
            </a:extLst>
          </p:cNvPr>
          <p:cNvSpPr/>
          <p:nvPr userDrawn="1"/>
        </p:nvSpPr>
        <p:spPr>
          <a:xfrm>
            <a:off x="10740563" y="669257"/>
            <a:ext cx="644428" cy="647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3" name="Kuva 2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CA306B5-78CD-47B0-ACC4-FD828C8B7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4099" t="66667" r="78110" b="7907"/>
          <a:stretch/>
        </p:blipFill>
        <p:spPr>
          <a:xfrm>
            <a:off x="1074628" y="4034612"/>
            <a:ext cx="1971856" cy="1585218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46EA8123-521C-4EF3-BA23-98E83E412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889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EB21A3B-EE71-4C47-BD64-C979467FE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618" t="50093" r="6765" b="9930"/>
          <a:stretch/>
        </p:blipFill>
        <p:spPr>
          <a:xfrm>
            <a:off x="806824" y="3435377"/>
            <a:ext cx="10560423" cy="274165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288" y="4069977"/>
            <a:ext cx="7299924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0574" y="4894730"/>
            <a:ext cx="5894226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 hidden="1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fld id="{13851BC7-B432-4747-9742-70043FBB6BD1}" type="datetime1">
              <a:rPr lang="fi-FI" smtClean="0"/>
              <a:pPr/>
              <a:t>5.6.2023</a:t>
            </a:fld>
            <a:endParaRPr lang="fi-FI" dirty="0"/>
          </a:p>
        </p:txBody>
      </p:sp>
      <p:pic>
        <p:nvPicPr>
          <p:cNvPr id="15" name="Kuva 14" hidden="1">
            <a:extLst>
              <a:ext uri="{FF2B5EF4-FFF2-40B4-BE49-F238E27FC236}">
                <a16:creationId xmlns:a16="http://schemas.microsoft.com/office/drawing/2014/main" id="{0AA04EB4-6817-4672-8B99-BF9878794BF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85204" y="515534"/>
            <a:ext cx="962765" cy="962765"/>
          </a:xfrm>
          <a:prstGeom prst="rect">
            <a:avLst/>
          </a:prstGeom>
        </p:spPr>
      </p:pic>
      <p:sp>
        <p:nvSpPr>
          <p:cNvPr id="17" name="Suorakulmio 16" hidden="1">
            <a:extLst>
              <a:ext uri="{FF2B5EF4-FFF2-40B4-BE49-F238E27FC236}">
                <a16:creationId xmlns:a16="http://schemas.microsoft.com/office/drawing/2014/main" id="{DCCA2498-4B01-46BE-AF64-8A74A1FD8ED4}"/>
              </a:ext>
            </a:extLst>
          </p:cNvPr>
          <p:cNvSpPr/>
          <p:nvPr userDrawn="1"/>
        </p:nvSpPr>
        <p:spPr>
          <a:xfrm>
            <a:off x="10740563" y="669257"/>
            <a:ext cx="644428" cy="647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3" name="Kuva 2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CA306B5-78CD-47B0-ACC4-FD828C8B7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4099" t="66667" r="78110" b="7907"/>
          <a:stretch/>
        </p:blipFill>
        <p:spPr>
          <a:xfrm>
            <a:off x="1074628" y="4034612"/>
            <a:ext cx="1971856" cy="1585218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46EA8123-521C-4EF3-BA23-98E83E412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790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hidden="1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73EB6BB5-BB34-4B3B-AFC2-1DABEC35C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4679" t="13007" r="25113" b="6472"/>
          <a:stretch/>
        </p:blipFill>
        <p:spPr>
          <a:xfrm>
            <a:off x="792864" y="699247"/>
            <a:ext cx="4902284" cy="55222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8"/>
            <a:ext cx="3354204" cy="1020482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2563905"/>
            <a:ext cx="3265304" cy="1344707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 hidden="1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00835" y="5208868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fld id="{13851BC7-B432-4747-9742-70043FBB6BD1}" type="datetime1">
              <a:rPr lang="fi-FI" smtClean="0"/>
              <a:pPr/>
              <a:t>5.6.2023</a:t>
            </a:fld>
            <a:endParaRPr lang="fi-FI" dirty="0"/>
          </a:p>
        </p:txBody>
      </p:sp>
      <p:pic>
        <p:nvPicPr>
          <p:cNvPr id="10" name="Kuva 9" hidden="1">
            <a:extLst>
              <a:ext uri="{FF2B5EF4-FFF2-40B4-BE49-F238E27FC236}">
                <a16:creationId xmlns:a16="http://schemas.microsoft.com/office/drawing/2014/main" id="{69CEDA49-4C65-4483-95CF-6914F7AA47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85204" y="515534"/>
            <a:ext cx="962765" cy="96276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A4F1BD5-C141-4130-9EBE-A9CCD0839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12" name="Kuva 1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6DB5737-F101-4A85-B390-AF948EF60A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4099" t="66667" r="78110" b="7907"/>
          <a:stretch/>
        </p:blipFill>
        <p:spPr>
          <a:xfrm>
            <a:off x="1621636" y="4034612"/>
            <a:ext cx="1971856" cy="158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16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499689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4863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FF2B5EF4-FFF2-40B4-BE49-F238E27FC236}">
                <a16:creationId xmlns:a16="http://schemas.microsoft.com/office/drawing/2014/main" id="{6ADF1A9B-9AAA-409E-9547-3FC0CD6A98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679" t="13007" r="25113" b="6472"/>
          <a:stretch/>
        </p:blipFill>
        <p:spPr>
          <a:xfrm>
            <a:off x="792864" y="699247"/>
            <a:ext cx="4902284" cy="5522258"/>
          </a:xfrm>
          <a:prstGeom prst="rect">
            <a:avLst/>
          </a:prstGeom>
        </p:spPr>
      </p:pic>
      <p:pic>
        <p:nvPicPr>
          <p:cNvPr id="6" name="Kuva 5" hidden="1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8"/>
            <a:ext cx="3354204" cy="1020482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2563905"/>
            <a:ext cx="3265304" cy="1344707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 hidden="1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00835" y="5208868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fld id="{13851BC7-B432-4747-9742-70043FBB6BD1}" type="datetime1">
              <a:rPr lang="fi-FI" smtClean="0"/>
              <a:pPr/>
              <a:t>5.6.2023</a:t>
            </a:fld>
            <a:endParaRPr lang="fi-FI" dirty="0"/>
          </a:p>
        </p:txBody>
      </p:sp>
      <p:pic>
        <p:nvPicPr>
          <p:cNvPr id="10" name="Kuva 9" hidden="1">
            <a:extLst>
              <a:ext uri="{FF2B5EF4-FFF2-40B4-BE49-F238E27FC236}">
                <a16:creationId xmlns:a16="http://schemas.microsoft.com/office/drawing/2014/main" id="{69CEDA49-4C65-4483-95CF-6914F7AA47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85204" y="515534"/>
            <a:ext cx="962765" cy="96276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A4F1BD5-C141-4130-9EBE-A9CCD0839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16" name="Kuva 1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088953F-1223-4344-9011-35EC92B051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4099" t="66667" r="78110" b="7907"/>
          <a:stretch/>
        </p:blipFill>
        <p:spPr>
          <a:xfrm>
            <a:off x="1621636" y="4034612"/>
            <a:ext cx="1971856" cy="158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1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2192" y="4622427"/>
            <a:ext cx="7250069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2192" y="5447180"/>
            <a:ext cx="5830657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53919" y="5788710"/>
            <a:ext cx="1298342" cy="399303"/>
          </a:xfr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13851BC7-B432-4747-9742-70043FBB6BD1}" type="datetime1">
              <a:rPr lang="fi-FI" smtClean="0"/>
              <a:pPr/>
              <a:t>5.6.2023</a:t>
            </a:fld>
            <a:endParaRPr lang="fi-FI" dirty="0"/>
          </a:p>
        </p:txBody>
      </p:sp>
      <p:sp>
        <p:nvSpPr>
          <p:cNvPr id="17" name="Suorakulmio 16" hidden="1">
            <a:extLst>
              <a:ext uri="{FF2B5EF4-FFF2-40B4-BE49-F238E27FC236}">
                <a16:creationId xmlns:a16="http://schemas.microsoft.com/office/drawing/2014/main" id="{DCCA2498-4B01-46BE-AF64-8A74A1FD8ED4}"/>
              </a:ext>
            </a:extLst>
          </p:cNvPr>
          <p:cNvSpPr/>
          <p:nvPr userDrawn="1"/>
        </p:nvSpPr>
        <p:spPr>
          <a:xfrm>
            <a:off x="10740563" y="669257"/>
            <a:ext cx="644428" cy="647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7C7DD06-6B84-4FD5-837E-3EA014A003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2653" y="4240659"/>
            <a:ext cx="2263068" cy="2265464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F7FAF958-B1B7-42C5-80B1-F538A8FC59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565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hidden="1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446" y="765605"/>
            <a:ext cx="4554354" cy="1926795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374" y="2954867"/>
            <a:ext cx="4536426" cy="1673413"/>
          </a:xfrm>
        </p:spPr>
        <p:txBody>
          <a:bodyPr>
            <a:normAutofit/>
          </a:bodyPr>
          <a:lstStyle>
            <a:lvl1pPr marL="0" indent="0" algn="l">
              <a:buNone/>
              <a:defRPr sz="2400" b="1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 hidden="1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93123" y="5928536"/>
            <a:ext cx="1169861" cy="365125"/>
          </a:xfr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13851BC7-B432-4747-9742-70043FBB6BD1}" type="datetime1">
              <a:rPr lang="fi-FI" smtClean="0"/>
              <a:pPr/>
              <a:t>5.6.2023</a:t>
            </a:fld>
            <a:endParaRPr lang="fi-FI" dirty="0"/>
          </a:p>
        </p:txBody>
      </p:sp>
      <p:pic>
        <p:nvPicPr>
          <p:cNvPr id="10" name="Kuva 9" hidden="1">
            <a:extLst>
              <a:ext uri="{FF2B5EF4-FFF2-40B4-BE49-F238E27FC236}">
                <a16:creationId xmlns:a16="http://schemas.microsoft.com/office/drawing/2014/main" id="{69CEDA49-4C65-4483-95CF-6914F7AA47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85204" y="515534"/>
            <a:ext cx="962765" cy="96276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A4F1BD5-C141-4130-9EBE-A9CCD0839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14" name="Kuva 13" descr="Kuva, joka sisältää kohteen teksti&#10;&#10;Kuvaus luotu automaattisesti" hidden="1">
            <a:extLst>
              <a:ext uri="{FF2B5EF4-FFF2-40B4-BE49-F238E27FC236}">
                <a16:creationId xmlns:a16="http://schemas.microsoft.com/office/drawing/2014/main" id="{CEDF28F0-B6E8-4F4B-91F9-C99B89FE7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4099" t="66667" r="78110" b="7907"/>
          <a:stretch/>
        </p:blipFill>
        <p:spPr>
          <a:xfrm>
            <a:off x="1527856" y="4034612"/>
            <a:ext cx="1971856" cy="1585218"/>
          </a:xfrm>
          <a:prstGeom prst="rect">
            <a:avLst/>
          </a:prstGeom>
        </p:spPr>
      </p:pic>
      <p:pic>
        <p:nvPicPr>
          <p:cNvPr id="13" name="Kuva 12" descr="Kuva, joka sisältää kohteen teksti&#10;&#10;Kuvaus luotu automaattisesti" hidden="1">
            <a:extLst>
              <a:ext uri="{FF2B5EF4-FFF2-40B4-BE49-F238E27FC236}">
                <a16:creationId xmlns:a16="http://schemas.microsoft.com/office/drawing/2014/main" id="{B29D45B2-A55C-4565-99ED-C9DF1376F4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4099" t="66667" r="78110" b="7907"/>
          <a:stretch/>
        </p:blipFill>
        <p:spPr>
          <a:xfrm>
            <a:off x="1621636" y="4034612"/>
            <a:ext cx="1971856" cy="1585218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CAC94FBD-D1B8-4F15-B41B-476A6884E92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0056" y="4381824"/>
            <a:ext cx="2263068" cy="2265464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48CB788B-305E-4857-B38A-AC13E51623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84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hidden="1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pic>
        <p:nvPicPr>
          <p:cNvPr id="9" name="Kuva 8" descr="Oulun kaupungin tunnus" hidden="1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pic>
        <p:nvPicPr>
          <p:cNvPr id="10" name="Kuva 9" hidden="1">
            <a:extLst>
              <a:ext uri="{FF2B5EF4-FFF2-40B4-BE49-F238E27FC236}">
                <a16:creationId xmlns:a16="http://schemas.microsoft.com/office/drawing/2014/main" id="{69CEDA49-4C65-4483-95CF-6914F7AA47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85204" y="515534"/>
            <a:ext cx="962765" cy="96276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A4F1BD5-C141-4130-9EBE-A9CCD0839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14" name="Kuva 13" descr="Kuva, joka sisältää kohteen teksti&#10;&#10;Kuvaus luotu automaattisesti" hidden="1">
            <a:extLst>
              <a:ext uri="{FF2B5EF4-FFF2-40B4-BE49-F238E27FC236}">
                <a16:creationId xmlns:a16="http://schemas.microsoft.com/office/drawing/2014/main" id="{CEDF28F0-B6E8-4F4B-91F9-C99B89FE7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4099" t="66667" r="78110" b="7907"/>
          <a:stretch/>
        </p:blipFill>
        <p:spPr>
          <a:xfrm>
            <a:off x="1527856" y="4034612"/>
            <a:ext cx="1971856" cy="1585218"/>
          </a:xfrm>
          <a:prstGeom prst="rect">
            <a:avLst/>
          </a:prstGeom>
        </p:spPr>
      </p:pic>
      <p:pic>
        <p:nvPicPr>
          <p:cNvPr id="13" name="Kuva 12" descr="Kuva, joka sisältää kohteen teksti&#10;&#10;Kuvaus luotu automaattisesti" hidden="1">
            <a:extLst>
              <a:ext uri="{FF2B5EF4-FFF2-40B4-BE49-F238E27FC236}">
                <a16:creationId xmlns:a16="http://schemas.microsoft.com/office/drawing/2014/main" id="{B29D45B2-A55C-4565-99ED-C9DF1376F4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4099" t="66667" r="78110" b="7907"/>
          <a:stretch/>
        </p:blipFill>
        <p:spPr>
          <a:xfrm>
            <a:off x="1621636" y="4034612"/>
            <a:ext cx="1971856" cy="1585218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ACDE92E4-A857-4B59-AFB7-96EE33BB23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sp>
        <p:nvSpPr>
          <p:cNvPr id="25" name="Päivämäärän paikkamerkki 6">
            <a:extLst>
              <a:ext uri="{FF2B5EF4-FFF2-40B4-BE49-F238E27FC236}">
                <a16:creationId xmlns:a16="http://schemas.microsoft.com/office/drawing/2014/main" id="{35D11C42-FA6D-47D5-89BC-38917B8CD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93123" y="5928536"/>
            <a:ext cx="1169861" cy="365125"/>
          </a:xfr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13851BC7-B432-4747-9742-70043FBB6BD1}" type="datetime1">
              <a:rPr lang="fi-FI" smtClean="0"/>
              <a:pPr/>
              <a:t>5.6.2023</a:t>
            </a:fld>
            <a:endParaRPr lang="fi-FI" dirty="0"/>
          </a:p>
        </p:txBody>
      </p:sp>
      <p:pic>
        <p:nvPicPr>
          <p:cNvPr id="26" name="Kuva 25">
            <a:extLst>
              <a:ext uri="{FF2B5EF4-FFF2-40B4-BE49-F238E27FC236}">
                <a16:creationId xmlns:a16="http://schemas.microsoft.com/office/drawing/2014/main" id="{8C089B13-8A51-45DF-A7AD-9DF1056BC8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0056" y="4381824"/>
            <a:ext cx="2263068" cy="2265464"/>
          </a:xfrm>
          <a:prstGeom prst="rect">
            <a:avLst/>
          </a:prstGeom>
        </p:spPr>
      </p:pic>
      <p:sp>
        <p:nvSpPr>
          <p:cNvPr id="27" name="Otsikko 1">
            <a:extLst>
              <a:ext uri="{FF2B5EF4-FFF2-40B4-BE49-F238E27FC236}">
                <a16:creationId xmlns:a16="http://schemas.microsoft.com/office/drawing/2014/main" id="{729B76C8-F688-4081-901C-3A8576CEF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446" y="765605"/>
            <a:ext cx="4554354" cy="1926795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28" name="Alaotsikko 2">
            <a:extLst>
              <a:ext uri="{FF2B5EF4-FFF2-40B4-BE49-F238E27FC236}">
                <a16:creationId xmlns:a16="http://schemas.microsoft.com/office/drawing/2014/main" id="{93C6872D-3E72-4137-9605-80CB0945F4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374" y="2954867"/>
            <a:ext cx="4536426" cy="1673413"/>
          </a:xfrm>
        </p:spPr>
        <p:txBody>
          <a:bodyPr>
            <a:normAutofit/>
          </a:bodyPr>
          <a:lstStyle>
            <a:lvl1pPr marL="0" indent="0" algn="l">
              <a:buNone/>
              <a:defRPr sz="2400" b="1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1139717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hidden="1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pic>
        <p:nvPicPr>
          <p:cNvPr id="9" name="Kuva 8" descr="Oulun kaupungin tunnus" hidden="1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pic>
        <p:nvPicPr>
          <p:cNvPr id="10" name="Kuva 9" hidden="1">
            <a:extLst>
              <a:ext uri="{FF2B5EF4-FFF2-40B4-BE49-F238E27FC236}">
                <a16:creationId xmlns:a16="http://schemas.microsoft.com/office/drawing/2014/main" id="{69CEDA49-4C65-4483-95CF-6914F7AA47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85204" y="515534"/>
            <a:ext cx="962765" cy="96276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A4F1BD5-C141-4130-9EBE-A9CCD0839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14" name="Kuva 13" descr="Kuva, joka sisältää kohteen teksti&#10;&#10;Kuvaus luotu automaattisesti" hidden="1">
            <a:extLst>
              <a:ext uri="{FF2B5EF4-FFF2-40B4-BE49-F238E27FC236}">
                <a16:creationId xmlns:a16="http://schemas.microsoft.com/office/drawing/2014/main" id="{CEDF28F0-B6E8-4F4B-91F9-C99B89FE7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4099" t="66667" r="78110" b="7907"/>
          <a:stretch/>
        </p:blipFill>
        <p:spPr>
          <a:xfrm>
            <a:off x="1527856" y="4034612"/>
            <a:ext cx="1971856" cy="1585218"/>
          </a:xfrm>
          <a:prstGeom prst="rect">
            <a:avLst/>
          </a:prstGeom>
        </p:spPr>
      </p:pic>
      <p:pic>
        <p:nvPicPr>
          <p:cNvPr id="13" name="Kuva 12" descr="Kuva, joka sisältää kohteen teksti&#10;&#10;Kuvaus luotu automaattisesti" hidden="1">
            <a:extLst>
              <a:ext uri="{FF2B5EF4-FFF2-40B4-BE49-F238E27FC236}">
                <a16:creationId xmlns:a16="http://schemas.microsoft.com/office/drawing/2014/main" id="{B29D45B2-A55C-4565-99ED-C9DF1376F4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4099" t="66667" r="78110" b="7907"/>
          <a:stretch/>
        </p:blipFill>
        <p:spPr>
          <a:xfrm>
            <a:off x="1621636" y="4034612"/>
            <a:ext cx="1971856" cy="1585218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B0495DA6-8BB9-4819-A8E6-A1F6F056C8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sp>
        <p:nvSpPr>
          <p:cNvPr id="24" name="Päivämäärän paikkamerkki 6">
            <a:extLst>
              <a:ext uri="{FF2B5EF4-FFF2-40B4-BE49-F238E27FC236}">
                <a16:creationId xmlns:a16="http://schemas.microsoft.com/office/drawing/2014/main" id="{31149E8D-5BA1-407D-B487-C5DA167F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93123" y="5928536"/>
            <a:ext cx="1169861" cy="365125"/>
          </a:xfr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13851BC7-B432-4747-9742-70043FBB6BD1}" type="datetime1">
              <a:rPr lang="fi-FI" smtClean="0"/>
              <a:pPr/>
              <a:t>5.6.2023</a:t>
            </a:fld>
            <a:endParaRPr lang="fi-FI" dirty="0"/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C2C21540-2963-4387-9EC2-B03F5D8945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0056" y="4381824"/>
            <a:ext cx="2263068" cy="2265464"/>
          </a:xfrm>
          <a:prstGeom prst="rect">
            <a:avLst/>
          </a:prstGeom>
        </p:spPr>
      </p:pic>
      <p:sp>
        <p:nvSpPr>
          <p:cNvPr id="26" name="Otsikko 1">
            <a:extLst>
              <a:ext uri="{FF2B5EF4-FFF2-40B4-BE49-F238E27FC236}">
                <a16:creationId xmlns:a16="http://schemas.microsoft.com/office/drawing/2014/main" id="{4CB5B12A-856D-4EB0-B7CA-9B27472AC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446" y="765605"/>
            <a:ext cx="4554354" cy="1926795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27" name="Alaotsikko 2">
            <a:extLst>
              <a:ext uri="{FF2B5EF4-FFF2-40B4-BE49-F238E27FC236}">
                <a16:creationId xmlns:a16="http://schemas.microsoft.com/office/drawing/2014/main" id="{DA3C8FBA-F31A-4990-A0D8-063EEBB67F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374" y="2954867"/>
            <a:ext cx="4536426" cy="1673413"/>
          </a:xfrm>
        </p:spPr>
        <p:txBody>
          <a:bodyPr>
            <a:normAutofit/>
          </a:bodyPr>
          <a:lstStyle>
            <a:lvl1pPr marL="0" indent="0" algn="l">
              <a:buNone/>
              <a:defRPr sz="2400" b="1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20372682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30400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695113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9E5F30E-C74A-4102-9CF4-C0F078EDDC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5" name="Kuva 14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8DDA116E-2CB8-4721-93F5-C735308A1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34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84267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5.6.2023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E112809-03B1-4CBE-9A15-82195A82F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7686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029A6A1-574E-499A-981F-28E27B7ACE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9" name="Kuva 8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76B15DC6-A19F-4EB0-822C-0994AD83C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180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02DDC58-C560-4D56-B55F-9296D69CB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0" name="Kuva 9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41B09D46-2623-4A09-8C99-5B81CDB00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F1DB476F-3A79-4CE6-854C-C54848B540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8" y="5934820"/>
            <a:ext cx="6867314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74069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4594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B6AB6C6-2D81-46F0-B49B-9B4E9A1DFC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3" name="Kuva 12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E0748395-99D3-4F5F-A69F-BD4A17E32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5D2AD89B-4D27-448B-911B-6EC128DF4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4246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35978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99D17D5-08C3-4B17-BF4B-62D6DD821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0" name="Kuva 9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A66997C7-A6D1-4A89-8A86-E57DC0F9B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BA0E3B25-E1E9-4F2B-8C41-C855C54712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8" y="5934820"/>
            <a:ext cx="6823386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055400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318986D-32AE-45F4-8E1E-809B9029E2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3" name="Kuva 12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70F635FC-677B-4638-BD37-5C984DCE8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0089CF36-FB42-4D41-AB5E-C0F05B9A43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50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6549271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50733" y="5865548"/>
            <a:ext cx="356446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CB0BA34F-5BA3-4940-A99C-A7CC390F1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934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25333" y="5865548"/>
            <a:ext cx="233522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FC8D5658-4923-4120-853B-647889A08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47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0DA2CCF7-8A3F-4597-9A1A-D5126BD4E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964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6867" y="5865548"/>
            <a:ext cx="197735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BFE73E18-BE7B-4ECA-913A-B319A94C5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728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366606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8F635D9-09E7-4A1E-98B2-D00D952751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2" name="Kuva 11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C3AC5703-5D22-49DE-837F-DAD392346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6886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209983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C646639-D1CE-44E2-BFEF-80C497E6A2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3" name="Kuva 12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62362394-9C9F-4903-AE44-6E4CE4EBF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468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2FF1E0C-0603-41EE-82F6-9BD9ADE618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2" name="Kuva 11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8DC68D30-CADC-478E-82EF-3DF569ED4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66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4036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209983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64FAD00-5835-4C6E-B4CB-475CFDB619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2" name="Kuva 11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19A38DB1-B993-407E-8572-45A79BA78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467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2" y="281940"/>
            <a:ext cx="10376647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0E1898A4-A6DD-4274-8E9A-B7DC6CB8D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1" name="Tekstin paikkamerkki 4">
            <a:extLst>
              <a:ext uri="{FF2B5EF4-FFF2-40B4-BE49-F238E27FC236}">
                <a16:creationId xmlns:a16="http://schemas.microsoft.com/office/drawing/2014/main" id="{3CF4DA69-825A-4E14-ADD1-9FB541974F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408331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14186865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2" y="281940"/>
            <a:ext cx="10635727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6" name="Kuva 5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9C82BBD8-9DFF-48CF-BA20-ACF0F0E1B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7" name="Tekstin paikkamerkki 4">
            <a:extLst>
              <a:ext uri="{FF2B5EF4-FFF2-40B4-BE49-F238E27FC236}">
                <a16:creationId xmlns:a16="http://schemas.microsoft.com/office/drawing/2014/main" id="{5E97D539-FFC1-4B3B-B7B7-792B2CA90E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741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9930103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10632538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29817E84-47CF-4E9D-AE64-8FFAD2931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68E0870B-71F7-4115-B627-2DA29F9CE5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4224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119400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11" name="Kuva 10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073305DC-D682-43B5-908C-D3C1D728F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2940DE84-0FAE-4043-AF7C-6C3533AB61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50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6209302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0556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5BD14-C494-4D3F-A061-753D499E70EF}" type="datetimeFigureOut">
              <a:rPr lang="fi-FI" smtClean="0"/>
              <a:t>5.6.2023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5B59-3D6E-42EF-9EA1-35B1972C001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45198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5BD14-C494-4D3F-A061-753D499E70EF}" type="datetimeFigureOut">
              <a:rPr lang="fi-FI" smtClean="0"/>
              <a:t>5.6.2023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5B59-3D6E-42EF-9EA1-35B1972C001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26031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5BD14-C494-4D3F-A061-753D499E70EF}" type="datetimeFigureOut">
              <a:rPr lang="fi-FI" smtClean="0"/>
              <a:t>5.6.2023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5B59-3D6E-42EF-9EA1-35B1972C001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881778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5BD14-C494-4D3F-A061-753D499E70EF}" type="datetimeFigureOut">
              <a:rPr lang="fi-FI" smtClean="0"/>
              <a:t>5.6.2023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5B59-3D6E-42EF-9EA1-35B1972C001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5381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5746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5BD14-C494-4D3F-A061-753D499E70EF}" type="datetimeFigureOut">
              <a:rPr lang="fi-FI" smtClean="0"/>
              <a:t>5.6.2023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5B59-3D6E-42EF-9EA1-35B1972C001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84145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5BD14-C494-4D3F-A061-753D499E70EF}" type="datetimeFigureOut">
              <a:rPr lang="fi-FI" smtClean="0"/>
              <a:t>5.6.2023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5B59-3D6E-42EF-9EA1-35B1972C001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95730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5BD14-C494-4D3F-A061-753D499E70EF}" type="datetimeFigureOut">
              <a:rPr lang="fi-FI" smtClean="0"/>
              <a:t>5.6.2023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5B59-3D6E-42EF-9EA1-35B1972C001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503912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5BD14-C494-4D3F-A061-753D499E70EF}" type="datetimeFigureOut">
              <a:rPr lang="fi-FI" smtClean="0"/>
              <a:t>5.6.2023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5B59-3D6E-42EF-9EA1-35B1972C001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22002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5BD14-C494-4D3F-A061-753D499E70EF}" type="datetimeFigureOut">
              <a:rPr lang="fi-FI" smtClean="0"/>
              <a:t>5.6.2023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5B59-3D6E-42EF-9EA1-35B1972C001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308587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5BD14-C494-4D3F-A061-753D499E70EF}" type="datetimeFigureOut">
              <a:rPr lang="fi-FI" smtClean="0"/>
              <a:t>5.6.2023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5B59-3D6E-42EF-9EA1-35B1972C001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24460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5BD14-C494-4D3F-A061-753D499E70EF}" type="datetimeFigureOut">
              <a:rPr lang="fi-FI" smtClean="0"/>
              <a:t>5.6.2023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95B59-3D6E-42EF-9EA1-35B1972C001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330530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5.6.2023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7851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5.6.2023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2377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5.6.2023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16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7B49D7A-0A69-4F59-BCC4-957DA375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8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5.6.2023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6392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5.6.2023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4176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5.6.2023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27085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5.6.2023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00740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55" indent="0">
              <a:buNone/>
              <a:defRPr sz="1600"/>
            </a:lvl2pPr>
            <a:lvl3pPr marL="1219110" indent="0">
              <a:buNone/>
              <a:defRPr sz="1333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5.6.2023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9662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55" indent="0">
              <a:buNone/>
              <a:defRPr sz="3733"/>
            </a:lvl2pPr>
            <a:lvl3pPr marL="1219110" indent="0">
              <a:buNone/>
              <a:defRPr sz="3200"/>
            </a:lvl3pPr>
            <a:lvl4pPr marL="1828664" indent="0">
              <a:buNone/>
              <a:defRPr sz="2667"/>
            </a:lvl4pPr>
            <a:lvl5pPr marL="2438218" indent="0">
              <a:buNone/>
              <a:defRPr sz="2667"/>
            </a:lvl5pPr>
            <a:lvl6pPr marL="3047772" indent="0">
              <a:buNone/>
              <a:defRPr sz="2667"/>
            </a:lvl6pPr>
            <a:lvl7pPr marL="3657327" indent="0">
              <a:buNone/>
              <a:defRPr sz="2667"/>
            </a:lvl7pPr>
            <a:lvl8pPr marL="4266880" indent="0">
              <a:buNone/>
              <a:defRPr sz="2667"/>
            </a:lvl8pPr>
            <a:lvl9pPr marL="4876435" indent="0">
              <a:buNone/>
              <a:defRPr sz="2667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55" indent="0">
              <a:buNone/>
              <a:defRPr sz="1600"/>
            </a:lvl2pPr>
            <a:lvl3pPr marL="1219110" indent="0">
              <a:buNone/>
              <a:defRPr sz="1333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5.6.2023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8740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5.6.2023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211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5.6.2023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29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BD2EC1E2-DB0B-40F7-B111-2D19F3F16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9934EFF-B326-49EE-A969-783C75854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3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84012B32-E411-4EAD-BF84-723B978E1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4968599" cy="68131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357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5741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613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7386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852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480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7" name="Kuva 6" descr="Oulun kaupungin tunnus">
            <a:extLst>
              <a:ext uri="{FF2B5EF4-FFF2-40B4-BE49-F238E27FC236}">
                <a16:creationId xmlns:a16="http://schemas.microsoft.com/office/drawing/2014/main" id="{151B56D5-D3B8-6045-BD57-499AABEFE4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75" y="3677750"/>
            <a:ext cx="1620838" cy="24881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4968599" cy="681318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0801AFEE-A964-4E28-987D-7E67AACA7E0C}" type="datetimeFigureOut">
              <a:rPr lang="fi-FI" smtClean="0"/>
              <a:t>5.6.2023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965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8"/>
            <a:ext cx="3247375" cy="806823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2563905"/>
            <a:ext cx="3265304" cy="1344707"/>
          </a:xfrm>
        </p:spPr>
        <p:txBody>
          <a:bodyPr>
            <a:normAutofit/>
          </a:bodyPr>
          <a:lstStyle>
            <a:lvl1pPr marL="0" indent="0" algn="l"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00835" y="5208868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0801AFEE-A964-4E28-987D-7E67AACA7E0C}" type="datetimeFigureOut">
              <a:rPr lang="fi-FI" smtClean="0"/>
              <a:t>5.6.2023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8E66262-E705-4A87-9635-D213A0D86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887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11" name="Kuva 10" descr="Oulun kaupungin tunnus">
            <a:extLst>
              <a:ext uri="{FF2B5EF4-FFF2-40B4-BE49-F238E27FC236}">
                <a16:creationId xmlns:a16="http://schemas.microsoft.com/office/drawing/2014/main" id="{A9479630-7DE6-4C4B-9AAB-CA44D496E3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7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8"/>
            <a:ext cx="3247375" cy="806823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2563905"/>
            <a:ext cx="3265304" cy="1344707"/>
          </a:xfrm>
        </p:spPr>
        <p:txBody>
          <a:bodyPr>
            <a:normAutofit/>
          </a:bodyPr>
          <a:lstStyle>
            <a:lvl1pPr marL="0" indent="0" algn="l"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00835" y="5208868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8E66262-E705-4A87-9635-D213A0D86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AFEE-A964-4E28-987D-7E67AACA7E0C}" type="datetimeFigureOut">
              <a:rPr lang="fi-FI" smtClean="0"/>
              <a:t>5.6.2023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ADB4-EA27-49B7-A6B0-208072DB8ED4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9F6224D9-CF3C-4596-B3A1-D285289A4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F4FAD0AA-26E5-284B-AB58-73CB27A5FA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E629082-CE6C-430A-AE6F-9F3BB7ECF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14ACFCC-E33A-4A19-B273-3F94F4287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9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2545D635-07EA-48FA-9444-0749D7E02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FF20300-910C-4B85-AA42-E72880F54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7D3177D-226E-4F51-8461-C96463FE4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2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499689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2789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1479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9061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2334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331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7B49D7A-0A69-4F59-BCC4-957DA375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3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BD2EC1E2-DB0B-40F7-B111-2D19F3F16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3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9934EFF-B326-49EE-A969-783C75854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84012B32-E411-4EAD-BF84-723B978E1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5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140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6159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8860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852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AD2DAE3-4BA1-45ED-82CC-101039D86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1AFEE-A964-4E28-987D-7E67AACA7E0C}" type="datetimeFigureOut">
              <a:rPr lang="fi-FI" smtClean="0"/>
              <a:t>5.6.2023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62669C0-DB3B-4208-97D5-8AB5BAEFB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18C8759-9DE8-4460-8F0F-F78BD332A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ADB4-EA27-49B7-A6B0-208072DB8ED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384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19C0-31CC-4B50-A809-72FF9B5DA96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5.6.2023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B3CEB-7B03-42DD-9E37-8607CA268D6E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2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11" name="Kuva 10" descr="Oulun kaupungin tunnus">
            <a:extLst>
              <a:ext uri="{FF2B5EF4-FFF2-40B4-BE49-F238E27FC236}">
                <a16:creationId xmlns:a16="http://schemas.microsoft.com/office/drawing/2014/main" id="{A9479630-7DE6-4C4B-9AAB-CA44D496E3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8287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- ilmakuv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-957065" y="957069"/>
            <a:ext cx="6858001" cy="4943872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2" y="0"/>
            <a:ext cx="4405131" cy="1892829"/>
          </a:xfrm>
          <a:prstGeom prst="rect">
            <a:avLst/>
          </a:prstGeom>
        </p:spPr>
      </p:pic>
      <p:grpSp>
        <p:nvGrpSpPr>
          <p:cNvPr id="9" name="Ryhmä 8"/>
          <p:cNvGrpSpPr/>
          <p:nvPr userDrawn="1"/>
        </p:nvGrpSpPr>
        <p:grpSpPr>
          <a:xfrm>
            <a:off x="1005637" y="5838470"/>
            <a:ext cx="2854883" cy="456444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19404" y="2468893"/>
            <a:ext cx="3552395" cy="182420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lnSpc>
                <a:spcPts val="5067"/>
              </a:lnSpc>
              <a:defRPr sz="4800" b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19404" y="4516925"/>
            <a:ext cx="3552395" cy="832288"/>
          </a:xfrm>
        </p:spPr>
        <p:txBody>
          <a:bodyPr>
            <a:normAutofit/>
          </a:bodyPr>
          <a:lstStyle>
            <a:lvl1pPr marL="0" indent="0" algn="l">
              <a:buNone/>
              <a:defRPr sz="2133" i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30416" y="5349215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bg1"/>
                </a:solidFill>
              </a:defRPr>
            </a:lvl1pPr>
          </a:lstStyle>
          <a:p>
            <a:fld id="{8C52024B-D8DF-4BFC-9A9D-8F73C433B57C}" type="datetimeFigureOut">
              <a:rPr lang="fi-FI" smtClean="0"/>
              <a:pPr/>
              <a:t>5.6.2023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5954083"/>
      </p:ext>
    </p:extLst>
  </p:cSld>
  <p:clrMapOvr>
    <a:masterClrMapping/>
  </p:clrMapOvr>
  <p:hf sldNum="0" hdr="0" ft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3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4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0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278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E10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5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300" y="1508790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3473174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3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4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0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278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2DB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300" y="1508790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0439783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3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4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0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278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300" y="1508790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1909262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3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4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0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278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F0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300" y="1508790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8472567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3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4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0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278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2D4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300" y="1508790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6804874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3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4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0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278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D2D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300" y="1508790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tx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29682008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3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4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0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278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9B0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300" y="1508790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37381907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3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4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0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278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EB8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300" y="1508790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tx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2611434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4ADB4-EA27-49B7-A6B0-208072DB8ED4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9F6224D9-CF3C-4596-B3A1-D285289A4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8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3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4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0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278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007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300" y="1508790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4273400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3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4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0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278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007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300" y="1508790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15336790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3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4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0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278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73C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300" y="1508790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tx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29610629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tumma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3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4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0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278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B94B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300" y="1508790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29192392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- vaalea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rmAutofit/>
          </a:bodyPr>
          <a:lstStyle>
            <a:lvl1pPr algn="l">
              <a:defRPr sz="3467" b="1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2180863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4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0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278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EBD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00" y="0"/>
            <a:ext cx="2304256" cy="990109"/>
          </a:xfrm>
          <a:prstGeom prst="rect">
            <a:avLst/>
          </a:prstGeom>
        </p:spPr>
      </p:pic>
      <p:sp>
        <p:nvSpPr>
          <p:cNvPr id="10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300" y="1508790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tx1"/>
                </a:solidFill>
                <a:latin typeface="+mj-lt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Muokkaa tähän</a:t>
            </a:r>
          </a:p>
          <a:p>
            <a:pPr lvl="0"/>
            <a:r>
              <a:rPr lang="fi-FI" dirty="0"/>
              <a:t>alaotsikko</a:t>
            </a:r>
          </a:p>
        </p:txBody>
      </p:sp>
    </p:spTree>
    <p:extLst>
      <p:ext uri="{BB962C8B-B14F-4D97-AF65-F5344CB8AC3E}">
        <p14:creationId xmlns:p14="http://schemas.microsoft.com/office/powerpoint/2010/main" val="40146697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7249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 -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1D4E0138-85A6-4F39-803A-A204692A213D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96267" y="0"/>
            <a:ext cx="3695733" cy="6858000"/>
          </a:xfrm>
          <a:prstGeom prst="rect">
            <a:avLst/>
          </a:prstGeom>
          <a:solidFill>
            <a:srgbClr val="2D4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pic>
        <p:nvPicPr>
          <p:cNvPr id="9" name="Kuva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471" y="-9297"/>
            <a:ext cx="1989748" cy="990109"/>
          </a:xfrm>
          <a:prstGeom prst="rect">
            <a:avLst/>
          </a:prstGeom>
        </p:spPr>
      </p:pic>
      <p:sp>
        <p:nvSpPr>
          <p:cNvPr id="12" name="Tekstin paikkamerkki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4299" y="1508789"/>
            <a:ext cx="2952899" cy="1152127"/>
          </a:xfrm>
        </p:spPr>
        <p:txBody>
          <a:bodyPr>
            <a:noAutofit/>
          </a:bodyPr>
          <a:lstStyle>
            <a:lvl1pPr>
              <a:lnSpc>
                <a:spcPts val="2667"/>
              </a:lnSpc>
              <a:defRPr sz="2667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200" b="1" i="1">
                <a:solidFill>
                  <a:schemeClr val="bg1"/>
                </a:solidFill>
                <a:latin typeface="+mj-lt"/>
              </a:defRPr>
            </a:lvl2pPr>
            <a:lvl3pPr>
              <a:defRPr sz="3200" b="1" i="1">
                <a:solidFill>
                  <a:schemeClr val="bg1"/>
                </a:solidFill>
                <a:latin typeface="+mj-lt"/>
              </a:defRPr>
            </a:lvl3pPr>
            <a:lvl4pPr>
              <a:defRPr sz="3200" b="1" i="1">
                <a:solidFill>
                  <a:schemeClr val="bg1"/>
                </a:solidFill>
                <a:latin typeface="+mj-lt"/>
              </a:defRPr>
            </a:lvl4pPr>
            <a:lvl5pPr>
              <a:defRPr sz="3200" b="1" i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 dirty="0"/>
              <a:t>Lisää otsikko</a:t>
            </a:r>
          </a:p>
        </p:txBody>
      </p:sp>
      <p:sp>
        <p:nvSpPr>
          <p:cNvPr id="13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8879418" y="3716867"/>
            <a:ext cx="2880783" cy="2688167"/>
          </a:xfrm>
        </p:spPr>
        <p:txBody>
          <a:bodyPr>
            <a:noAutofit/>
          </a:bodyPr>
          <a:lstStyle>
            <a:lvl1pPr>
              <a:defRPr sz="2667" b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667" b="1">
                <a:solidFill>
                  <a:schemeClr val="bg1"/>
                </a:solidFill>
                <a:latin typeface="+mn-lt"/>
              </a:defRPr>
            </a:lvl2pPr>
            <a:lvl3pPr>
              <a:defRPr sz="2667" b="1">
                <a:solidFill>
                  <a:schemeClr val="bg1"/>
                </a:solidFill>
                <a:latin typeface="+mn-lt"/>
              </a:defRPr>
            </a:lvl3pPr>
            <a:lvl4pPr>
              <a:defRPr sz="2667" b="1">
                <a:solidFill>
                  <a:schemeClr val="bg1"/>
                </a:solidFill>
                <a:latin typeface="+mn-lt"/>
              </a:defRPr>
            </a:lvl4pPr>
            <a:lvl5pPr>
              <a:defRPr sz="2667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i-FI" dirty="0"/>
              <a:t>Nostoteksti, lainaus, tms.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F74D413D-71C7-4DEA-AABC-1AD4610E8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80862"/>
            <a:ext cx="7502624" cy="3944772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828754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438339" indent="0">
              <a:buNone/>
              <a:defRPr sz="2133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A505CF52-F273-4D87-BB7A-331FFAAC4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90109"/>
            <a:ext cx="7488832" cy="1143000"/>
          </a:xfrm>
        </p:spPr>
        <p:txBody>
          <a:bodyPr>
            <a:noAutofit/>
          </a:bodyPr>
          <a:lstStyle>
            <a:lvl1pPr algn="l">
              <a:defRPr sz="3200" b="1">
                <a:latin typeface="+mj-lt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59165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225D8-9CCE-49F2-9C6D-856FD7F88713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5.6.2023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7021D-0326-444F-B623-11885992D769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555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34972CB-0536-4040-B8BD-E3534C7A1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730" y="4572000"/>
            <a:ext cx="2169042" cy="17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19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34972CB-0536-4040-B8BD-E3534C7A1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730" y="4572000"/>
            <a:ext cx="2169042" cy="17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68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F4FAD0AA-26E5-284B-AB58-73CB27A5FA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E629082-CE6C-430A-AE6F-9F3BB7ECF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EB21A3B-EE71-4C47-BD64-C979467FE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824" y="3435377"/>
            <a:ext cx="10560423" cy="274165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288" y="4069977"/>
            <a:ext cx="7299924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0574" y="4894730"/>
            <a:ext cx="5894226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 hidden="1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fld id="{13851BC7-B432-4747-9742-70043FBB6BD1}" type="datetime1">
              <a:rPr lang="fi-FI" smtClean="0"/>
              <a:pPr/>
              <a:t>5.6.2023</a:t>
            </a:fld>
            <a:endParaRPr lang="fi-FI"/>
          </a:p>
        </p:txBody>
      </p:sp>
      <p:pic>
        <p:nvPicPr>
          <p:cNvPr id="15" name="Kuva 14" hidden="1">
            <a:extLst>
              <a:ext uri="{FF2B5EF4-FFF2-40B4-BE49-F238E27FC236}">
                <a16:creationId xmlns:a16="http://schemas.microsoft.com/office/drawing/2014/main" id="{0AA04EB4-6817-4672-8B99-BF9878794B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04" y="515534"/>
            <a:ext cx="962765" cy="962765"/>
          </a:xfrm>
          <a:prstGeom prst="rect">
            <a:avLst/>
          </a:prstGeom>
        </p:spPr>
      </p:pic>
      <p:sp>
        <p:nvSpPr>
          <p:cNvPr id="17" name="Suorakulmio 16" hidden="1">
            <a:extLst>
              <a:ext uri="{FF2B5EF4-FFF2-40B4-BE49-F238E27FC236}">
                <a16:creationId xmlns:a16="http://schemas.microsoft.com/office/drawing/2014/main" id="{DCCA2498-4B01-46BE-AF64-8A74A1FD8ED4}"/>
              </a:ext>
            </a:extLst>
          </p:cNvPr>
          <p:cNvSpPr/>
          <p:nvPr userDrawn="1"/>
        </p:nvSpPr>
        <p:spPr>
          <a:xfrm>
            <a:off x="10740563" y="669257"/>
            <a:ext cx="644428" cy="647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3" name="Kuva 2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CA306B5-78CD-47B0-ACC4-FD828C8B7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628" y="4034612"/>
            <a:ext cx="1971856" cy="1585218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46EA8123-521C-4EF3-BA23-98E83E412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45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EB21A3B-EE71-4C47-BD64-C979467FE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824" y="3435377"/>
            <a:ext cx="10560423" cy="274165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288" y="4069977"/>
            <a:ext cx="7299924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0574" y="4894730"/>
            <a:ext cx="5894226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 hidden="1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fld id="{13851BC7-B432-4747-9742-70043FBB6BD1}" type="datetime1">
              <a:rPr lang="fi-FI" smtClean="0"/>
              <a:pPr/>
              <a:t>5.6.2023</a:t>
            </a:fld>
            <a:endParaRPr lang="fi-FI"/>
          </a:p>
        </p:txBody>
      </p:sp>
      <p:pic>
        <p:nvPicPr>
          <p:cNvPr id="15" name="Kuva 14" hidden="1">
            <a:extLst>
              <a:ext uri="{FF2B5EF4-FFF2-40B4-BE49-F238E27FC236}">
                <a16:creationId xmlns:a16="http://schemas.microsoft.com/office/drawing/2014/main" id="{0AA04EB4-6817-4672-8B99-BF9878794B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04" y="515534"/>
            <a:ext cx="962765" cy="962765"/>
          </a:xfrm>
          <a:prstGeom prst="rect">
            <a:avLst/>
          </a:prstGeom>
        </p:spPr>
      </p:pic>
      <p:sp>
        <p:nvSpPr>
          <p:cNvPr id="17" name="Suorakulmio 16" hidden="1">
            <a:extLst>
              <a:ext uri="{FF2B5EF4-FFF2-40B4-BE49-F238E27FC236}">
                <a16:creationId xmlns:a16="http://schemas.microsoft.com/office/drawing/2014/main" id="{DCCA2498-4B01-46BE-AF64-8A74A1FD8ED4}"/>
              </a:ext>
            </a:extLst>
          </p:cNvPr>
          <p:cNvSpPr/>
          <p:nvPr userDrawn="1"/>
        </p:nvSpPr>
        <p:spPr>
          <a:xfrm>
            <a:off x="10740563" y="669257"/>
            <a:ext cx="644428" cy="647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3" name="Kuva 2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CA306B5-78CD-47B0-ACC4-FD828C8B7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628" y="4034612"/>
            <a:ext cx="1971856" cy="1585218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46EA8123-521C-4EF3-BA23-98E83E412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964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hidden="1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73EB6BB5-BB34-4B3B-AFC2-1DABEC35C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864" y="699247"/>
            <a:ext cx="4902284" cy="55222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8"/>
            <a:ext cx="3354204" cy="1020482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2563905"/>
            <a:ext cx="3265304" cy="1344707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 descr="Oulun kaupungin tunnus" hidden="1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00835" y="5208868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fld id="{13851BC7-B432-4747-9742-70043FBB6BD1}" type="datetime1">
              <a:rPr lang="fi-FI" smtClean="0"/>
              <a:pPr/>
              <a:t>5.6.2023</a:t>
            </a:fld>
            <a:endParaRPr lang="fi-FI"/>
          </a:p>
        </p:txBody>
      </p:sp>
      <p:pic>
        <p:nvPicPr>
          <p:cNvPr id="10" name="Kuva 9" hidden="1">
            <a:extLst>
              <a:ext uri="{FF2B5EF4-FFF2-40B4-BE49-F238E27FC236}">
                <a16:creationId xmlns:a16="http://schemas.microsoft.com/office/drawing/2014/main" id="{69CEDA49-4C65-4483-95CF-6914F7AA47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04" y="515534"/>
            <a:ext cx="962765" cy="96276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A4F1BD5-C141-4130-9EBE-A9CCD0839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12" name="Kuva 1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6DB5737-F101-4A85-B390-AF948EF60A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636" y="4034612"/>
            <a:ext cx="1971856" cy="158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802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FF2B5EF4-FFF2-40B4-BE49-F238E27FC236}">
                <a16:creationId xmlns:a16="http://schemas.microsoft.com/office/drawing/2014/main" id="{6ADF1A9B-9AAA-409E-9547-3FC0CD6A98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864" y="699247"/>
            <a:ext cx="4902284" cy="5522258"/>
          </a:xfrm>
          <a:prstGeom prst="rect">
            <a:avLst/>
          </a:prstGeom>
        </p:spPr>
      </p:pic>
      <p:pic>
        <p:nvPicPr>
          <p:cNvPr id="6" name="Kuva 5" hidden="1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8"/>
            <a:ext cx="3354204" cy="1020482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2563905"/>
            <a:ext cx="3265304" cy="1344707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 descr="Oulun kaupungin tunnus" hidden="1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00835" y="5208868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fld id="{13851BC7-B432-4747-9742-70043FBB6BD1}" type="datetime1">
              <a:rPr lang="fi-FI" smtClean="0"/>
              <a:pPr/>
              <a:t>5.6.2023</a:t>
            </a:fld>
            <a:endParaRPr lang="fi-FI"/>
          </a:p>
        </p:txBody>
      </p:sp>
      <p:pic>
        <p:nvPicPr>
          <p:cNvPr id="10" name="Kuva 9" hidden="1">
            <a:extLst>
              <a:ext uri="{FF2B5EF4-FFF2-40B4-BE49-F238E27FC236}">
                <a16:creationId xmlns:a16="http://schemas.microsoft.com/office/drawing/2014/main" id="{69CEDA49-4C65-4483-95CF-6914F7AA47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04" y="515534"/>
            <a:ext cx="962765" cy="96276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A4F1BD5-C141-4130-9EBE-A9CCD0839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16" name="Kuva 1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088953F-1223-4344-9011-35EC92B051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636" y="4034612"/>
            <a:ext cx="1971856" cy="158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823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2192" y="4622427"/>
            <a:ext cx="7250069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2192" y="5447180"/>
            <a:ext cx="5830657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53919" y="5788710"/>
            <a:ext cx="1298342" cy="399303"/>
          </a:xfr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13851BC7-B432-4747-9742-70043FBB6BD1}" type="datetime1">
              <a:rPr lang="fi-FI" smtClean="0"/>
              <a:pPr/>
              <a:t>5.6.2023</a:t>
            </a:fld>
            <a:endParaRPr lang="fi-FI"/>
          </a:p>
        </p:txBody>
      </p:sp>
      <p:sp>
        <p:nvSpPr>
          <p:cNvPr id="17" name="Suorakulmio 16" hidden="1">
            <a:extLst>
              <a:ext uri="{FF2B5EF4-FFF2-40B4-BE49-F238E27FC236}">
                <a16:creationId xmlns:a16="http://schemas.microsoft.com/office/drawing/2014/main" id="{DCCA2498-4B01-46BE-AF64-8A74A1FD8ED4}"/>
              </a:ext>
            </a:extLst>
          </p:cNvPr>
          <p:cNvSpPr/>
          <p:nvPr userDrawn="1"/>
        </p:nvSpPr>
        <p:spPr>
          <a:xfrm>
            <a:off x="10740563" y="669257"/>
            <a:ext cx="644428" cy="647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7C7DD06-6B84-4FD5-837E-3EA014A003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53" y="4240659"/>
            <a:ext cx="2263068" cy="2265464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F7FAF958-B1B7-42C5-80B1-F538A8FC59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912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hidden="1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446" y="765605"/>
            <a:ext cx="4554354" cy="1926795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374" y="2954867"/>
            <a:ext cx="4536426" cy="1673413"/>
          </a:xfrm>
        </p:spPr>
        <p:txBody>
          <a:bodyPr>
            <a:normAutofit/>
          </a:bodyPr>
          <a:lstStyle>
            <a:lvl1pPr marL="0" indent="0" algn="l">
              <a:buNone/>
              <a:defRPr sz="2400" b="1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9" name="Kuva 8" descr="Oulun kaupungin tunnus" hidden="1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93123" y="5928536"/>
            <a:ext cx="1169861" cy="365125"/>
          </a:xfr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13851BC7-B432-4747-9742-70043FBB6BD1}" type="datetime1">
              <a:rPr lang="fi-FI" smtClean="0"/>
              <a:pPr/>
              <a:t>5.6.2023</a:t>
            </a:fld>
            <a:endParaRPr lang="fi-FI"/>
          </a:p>
        </p:txBody>
      </p:sp>
      <p:pic>
        <p:nvPicPr>
          <p:cNvPr id="10" name="Kuva 9" hidden="1">
            <a:extLst>
              <a:ext uri="{FF2B5EF4-FFF2-40B4-BE49-F238E27FC236}">
                <a16:creationId xmlns:a16="http://schemas.microsoft.com/office/drawing/2014/main" id="{69CEDA49-4C65-4483-95CF-6914F7AA47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04" y="515534"/>
            <a:ext cx="962765" cy="96276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A4F1BD5-C141-4130-9EBE-A9CCD0839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14" name="Kuva 13" descr="Kuva, joka sisältää kohteen teksti&#10;&#10;Kuvaus luotu automaattisesti" hidden="1">
            <a:extLst>
              <a:ext uri="{FF2B5EF4-FFF2-40B4-BE49-F238E27FC236}">
                <a16:creationId xmlns:a16="http://schemas.microsoft.com/office/drawing/2014/main" id="{CEDF28F0-B6E8-4F4B-91F9-C99B89FE7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7856" y="4034612"/>
            <a:ext cx="1971856" cy="1585218"/>
          </a:xfrm>
          <a:prstGeom prst="rect">
            <a:avLst/>
          </a:prstGeom>
        </p:spPr>
      </p:pic>
      <p:pic>
        <p:nvPicPr>
          <p:cNvPr id="13" name="Kuva 12" descr="Kuva, joka sisältää kohteen teksti&#10;&#10;Kuvaus luotu automaattisesti" hidden="1">
            <a:extLst>
              <a:ext uri="{FF2B5EF4-FFF2-40B4-BE49-F238E27FC236}">
                <a16:creationId xmlns:a16="http://schemas.microsoft.com/office/drawing/2014/main" id="{B29D45B2-A55C-4565-99ED-C9DF1376F4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636" y="4034612"/>
            <a:ext cx="1971856" cy="1585218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CAC94FBD-D1B8-4F15-B41B-476A6884E92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56" y="4381824"/>
            <a:ext cx="2263068" cy="2265464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48CB788B-305E-4857-B38A-AC13E51623E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97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hidden="1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pic>
        <p:nvPicPr>
          <p:cNvPr id="9" name="Kuva 8" descr="Oulun kaupungin tunnus" hidden="1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pic>
        <p:nvPicPr>
          <p:cNvPr id="10" name="Kuva 9" hidden="1">
            <a:extLst>
              <a:ext uri="{FF2B5EF4-FFF2-40B4-BE49-F238E27FC236}">
                <a16:creationId xmlns:a16="http://schemas.microsoft.com/office/drawing/2014/main" id="{69CEDA49-4C65-4483-95CF-6914F7AA47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04" y="515534"/>
            <a:ext cx="962765" cy="96276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A4F1BD5-C141-4130-9EBE-A9CCD0839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14" name="Kuva 13" descr="Kuva, joka sisältää kohteen teksti&#10;&#10;Kuvaus luotu automaattisesti" hidden="1">
            <a:extLst>
              <a:ext uri="{FF2B5EF4-FFF2-40B4-BE49-F238E27FC236}">
                <a16:creationId xmlns:a16="http://schemas.microsoft.com/office/drawing/2014/main" id="{CEDF28F0-B6E8-4F4B-91F9-C99B89FE7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7856" y="4034612"/>
            <a:ext cx="1971856" cy="1585218"/>
          </a:xfrm>
          <a:prstGeom prst="rect">
            <a:avLst/>
          </a:prstGeom>
        </p:spPr>
      </p:pic>
      <p:pic>
        <p:nvPicPr>
          <p:cNvPr id="13" name="Kuva 12" descr="Kuva, joka sisältää kohteen teksti&#10;&#10;Kuvaus luotu automaattisesti" hidden="1">
            <a:extLst>
              <a:ext uri="{FF2B5EF4-FFF2-40B4-BE49-F238E27FC236}">
                <a16:creationId xmlns:a16="http://schemas.microsoft.com/office/drawing/2014/main" id="{B29D45B2-A55C-4565-99ED-C9DF1376F4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636" y="4034612"/>
            <a:ext cx="1971856" cy="1585218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ACDE92E4-A857-4B59-AFB7-96EE33BB237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sp>
        <p:nvSpPr>
          <p:cNvPr id="25" name="Päivämäärän paikkamerkki 6">
            <a:extLst>
              <a:ext uri="{FF2B5EF4-FFF2-40B4-BE49-F238E27FC236}">
                <a16:creationId xmlns:a16="http://schemas.microsoft.com/office/drawing/2014/main" id="{35D11C42-FA6D-47D5-89BC-38917B8CD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93123" y="5928536"/>
            <a:ext cx="1169861" cy="365125"/>
          </a:xfr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13851BC7-B432-4747-9742-70043FBB6BD1}" type="datetime1">
              <a:rPr lang="fi-FI" smtClean="0"/>
              <a:pPr/>
              <a:t>5.6.2023</a:t>
            </a:fld>
            <a:endParaRPr lang="fi-FI"/>
          </a:p>
        </p:txBody>
      </p:sp>
      <p:pic>
        <p:nvPicPr>
          <p:cNvPr id="26" name="Kuva 25">
            <a:extLst>
              <a:ext uri="{FF2B5EF4-FFF2-40B4-BE49-F238E27FC236}">
                <a16:creationId xmlns:a16="http://schemas.microsoft.com/office/drawing/2014/main" id="{8C089B13-8A51-45DF-A7AD-9DF1056BC81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56" y="4381824"/>
            <a:ext cx="2263068" cy="2265464"/>
          </a:xfrm>
          <a:prstGeom prst="rect">
            <a:avLst/>
          </a:prstGeom>
        </p:spPr>
      </p:pic>
      <p:sp>
        <p:nvSpPr>
          <p:cNvPr id="27" name="Otsikko 1">
            <a:extLst>
              <a:ext uri="{FF2B5EF4-FFF2-40B4-BE49-F238E27FC236}">
                <a16:creationId xmlns:a16="http://schemas.microsoft.com/office/drawing/2014/main" id="{729B76C8-F688-4081-901C-3A8576CEF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446" y="765605"/>
            <a:ext cx="4554354" cy="1926795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8" name="Alaotsikko 2">
            <a:extLst>
              <a:ext uri="{FF2B5EF4-FFF2-40B4-BE49-F238E27FC236}">
                <a16:creationId xmlns:a16="http://schemas.microsoft.com/office/drawing/2014/main" id="{93C6872D-3E72-4137-9605-80CB0945F4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374" y="2954867"/>
            <a:ext cx="4536426" cy="1673413"/>
          </a:xfrm>
        </p:spPr>
        <p:txBody>
          <a:bodyPr>
            <a:normAutofit/>
          </a:bodyPr>
          <a:lstStyle>
            <a:lvl1pPr marL="0" indent="0" algn="l">
              <a:buNone/>
              <a:defRPr sz="2400" b="1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17726448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hidden="1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pic>
        <p:nvPicPr>
          <p:cNvPr id="9" name="Kuva 8" descr="Oulun kaupungin tunnus" hidden="1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pic>
        <p:nvPicPr>
          <p:cNvPr id="10" name="Kuva 9" hidden="1">
            <a:extLst>
              <a:ext uri="{FF2B5EF4-FFF2-40B4-BE49-F238E27FC236}">
                <a16:creationId xmlns:a16="http://schemas.microsoft.com/office/drawing/2014/main" id="{69CEDA49-4C65-4483-95CF-6914F7AA47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04" y="515534"/>
            <a:ext cx="962765" cy="96276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9A4F1BD5-C141-4130-9EBE-A9CCD0839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14" name="Kuva 13" descr="Kuva, joka sisältää kohteen teksti&#10;&#10;Kuvaus luotu automaattisesti" hidden="1">
            <a:extLst>
              <a:ext uri="{FF2B5EF4-FFF2-40B4-BE49-F238E27FC236}">
                <a16:creationId xmlns:a16="http://schemas.microsoft.com/office/drawing/2014/main" id="{CEDF28F0-B6E8-4F4B-91F9-C99B89FE7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7856" y="4034612"/>
            <a:ext cx="1971856" cy="1585218"/>
          </a:xfrm>
          <a:prstGeom prst="rect">
            <a:avLst/>
          </a:prstGeom>
        </p:spPr>
      </p:pic>
      <p:pic>
        <p:nvPicPr>
          <p:cNvPr id="13" name="Kuva 12" descr="Kuva, joka sisältää kohteen teksti&#10;&#10;Kuvaus luotu automaattisesti" hidden="1">
            <a:extLst>
              <a:ext uri="{FF2B5EF4-FFF2-40B4-BE49-F238E27FC236}">
                <a16:creationId xmlns:a16="http://schemas.microsoft.com/office/drawing/2014/main" id="{B29D45B2-A55C-4565-99ED-C9DF1376F4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636" y="4034612"/>
            <a:ext cx="1971856" cy="1585218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B0495DA6-8BB9-4819-A8E6-A1F6F056C85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sp>
        <p:nvSpPr>
          <p:cNvPr id="24" name="Päivämäärän paikkamerkki 6">
            <a:extLst>
              <a:ext uri="{FF2B5EF4-FFF2-40B4-BE49-F238E27FC236}">
                <a16:creationId xmlns:a16="http://schemas.microsoft.com/office/drawing/2014/main" id="{31149E8D-5BA1-407D-B487-C5DA167F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93123" y="5928536"/>
            <a:ext cx="1169861" cy="365125"/>
          </a:xfr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13851BC7-B432-4747-9742-70043FBB6BD1}" type="datetime1">
              <a:rPr lang="fi-FI" smtClean="0"/>
              <a:pPr/>
              <a:t>5.6.2023</a:t>
            </a:fld>
            <a:endParaRPr lang="fi-FI"/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C2C21540-2963-4387-9EC2-B03F5D8945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56" y="4381824"/>
            <a:ext cx="2263068" cy="2265464"/>
          </a:xfrm>
          <a:prstGeom prst="rect">
            <a:avLst/>
          </a:prstGeom>
        </p:spPr>
      </p:pic>
      <p:sp>
        <p:nvSpPr>
          <p:cNvPr id="26" name="Otsikko 1">
            <a:extLst>
              <a:ext uri="{FF2B5EF4-FFF2-40B4-BE49-F238E27FC236}">
                <a16:creationId xmlns:a16="http://schemas.microsoft.com/office/drawing/2014/main" id="{4CB5B12A-856D-4EB0-B7CA-9B27472AC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446" y="765605"/>
            <a:ext cx="4554354" cy="1926795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7" name="Alaotsikko 2">
            <a:extLst>
              <a:ext uri="{FF2B5EF4-FFF2-40B4-BE49-F238E27FC236}">
                <a16:creationId xmlns:a16="http://schemas.microsoft.com/office/drawing/2014/main" id="{DA3C8FBA-F31A-4990-A0D8-063EEBB67F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374" y="2954867"/>
            <a:ext cx="4536426" cy="1673413"/>
          </a:xfrm>
        </p:spPr>
        <p:txBody>
          <a:bodyPr>
            <a:normAutofit/>
          </a:bodyPr>
          <a:lstStyle>
            <a:lvl1pPr marL="0" indent="0" algn="l">
              <a:buNone/>
              <a:defRPr sz="2400" b="1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19721026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2028748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695113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9E5F30E-C74A-4102-9CF4-C0F078EDDC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5" name="Kuva 14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8DDA116E-2CB8-4721-93F5-C735308A1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07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14ACFCC-E33A-4A19-B273-3F94F4287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2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84267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5.6.2023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E112809-03B1-4CBE-9A15-82195A82FF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362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029A6A1-574E-499A-981F-28E27B7ACE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9" name="Kuva 8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76B15DC6-A19F-4EB0-822C-0994AD83C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067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02DDC58-C560-4D56-B55F-9296D69CBF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0" name="Kuva 9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41B09D46-2623-4A09-8C99-5B81CDB00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F1DB476F-3A79-4CE6-854C-C54848B540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8" y="5934820"/>
            <a:ext cx="6867314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402540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B6AB6C6-2D81-46F0-B49B-9B4E9A1DFC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3" name="Kuva 12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E0748395-99D3-4F5F-A69F-BD4A17E32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5D2AD89B-4D27-448B-911B-6EC128DF4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4246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933028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99D17D5-08C3-4B17-BF4B-62D6DD821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0" name="Kuva 9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A66997C7-A6D1-4A89-8A86-E57DC0F9B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BA0E3B25-E1E9-4F2B-8C41-C855C54712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8" y="5934820"/>
            <a:ext cx="6823386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218305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318986D-32AE-45F4-8E1E-809B9029E2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3" name="Kuva 12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70F635FC-677B-4638-BD37-5C984DCE8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0089CF36-FB42-4D41-AB5E-C0F05B9A43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50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958774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50733" y="5865548"/>
            <a:ext cx="356446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CB0BA34F-5BA3-4940-A99C-A7CC390F1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277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25333" y="5865548"/>
            <a:ext cx="233522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FC8D5658-4923-4120-853B-647889A08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116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0DA2CCF7-8A3F-4597-9A1A-D5126BD4E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113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6867" y="5865548"/>
            <a:ext cx="197735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BFE73E18-BE7B-4ECA-913A-B319A94C5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44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2545D635-07EA-48FA-9444-0749D7E02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4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366606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8F635D9-09E7-4A1E-98B2-D00D95275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2" name="Kuva 11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C3AC5703-5D22-49DE-837F-DAD392346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07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209983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C646639-D1CE-44E2-BFEF-80C497E6A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3" name="Kuva 12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62362394-9C9F-4903-AE44-6E4CE4EBF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435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2FF1E0C-0603-41EE-82F6-9BD9ADE618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2" name="Kuva 11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8DC68D30-CADC-478E-82EF-3DF569ED4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769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209983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64FAD00-5835-4C6E-B4CB-475CFDB619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2" name="Kuva 11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19A38DB1-B993-407E-8572-45A79BA78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199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2" y="281940"/>
            <a:ext cx="10376647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0E1898A4-A6DD-4274-8E9A-B7DC6CB8D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1" name="Tekstin paikkamerkki 4">
            <a:extLst>
              <a:ext uri="{FF2B5EF4-FFF2-40B4-BE49-F238E27FC236}">
                <a16:creationId xmlns:a16="http://schemas.microsoft.com/office/drawing/2014/main" id="{3CF4DA69-825A-4E14-ADD1-9FB541974F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408331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622536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2" y="281940"/>
            <a:ext cx="10635727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6" name="Kuva 5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9C82BBD8-9DFF-48CF-BA20-ACF0F0E1B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7" name="Tekstin paikkamerkki 4">
            <a:extLst>
              <a:ext uri="{FF2B5EF4-FFF2-40B4-BE49-F238E27FC236}">
                <a16:creationId xmlns:a16="http://schemas.microsoft.com/office/drawing/2014/main" id="{5E97D539-FFC1-4B3B-B7B7-792B2CA90E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741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002547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10632538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29817E84-47CF-4E9D-AE64-8FFAD2931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68E0870B-71F7-4115-B627-2DA29F9CE5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4224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473494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11" name="Kuva 10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073305DC-D682-43B5-908C-D3C1D728F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2940DE84-0FAE-4043-AF7C-6C3533AB61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50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112996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 - ilmakuv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5039884" y="-2186948"/>
            <a:ext cx="2112232" cy="12192000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grpSp>
        <p:nvGrpSpPr>
          <p:cNvPr id="9" name="Ryhmä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11424" y="5838469"/>
            <a:ext cx="2854883" cy="456444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15413" y="3236972"/>
            <a:ext cx="11041227" cy="144016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>
            <a:lvl1pPr algn="l">
              <a:lnSpc>
                <a:spcPts val="5067"/>
              </a:lnSpc>
              <a:defRPr sz="4800" b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Pitkä otsikko tähän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15413" y="4293089"/>
            <a:ext cx="11041227" cy="832288"/>
          </a:xfrm>
        </p:spPr>
        <p:txBody>
          <a:bodyPr>
            <a:normAutofit/>
          </a:bodyPr>
          <a:lstStyle>
            <a:lvl1pPr marL="0" indent="0" algn="l">
              <a:buNone/>
              <a:defRPr sz="2133" i="0">
                <a:solidFill>
                  <a:schemeClr val="bg1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04246" y="5253203"/>
            <a:ext cx="35413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8C52024B-D8DF-4BFC-9A9D-8F73C433B57C}" type="datetimeFigureOut">
              <a:rPr lang="fi-FI" smtClean="0"/>
              <a:pPr/>
              <a:t>5.6.2023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2019716"/>
      </p:ext>
    </p:extLst>
  </p:cSld>
  <p:clrMapOvr>
    <a:masterClrMapping/>
  </p:clrMapOvr>
  <p:hf sldNum="0" hdr="0" ftr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Otsikkodia - ilmakuv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 userDrawn="1"/>
        </p:nvSpPr>
        <p:spPr>
          <a:xfrm rot="5400000">
            <a:off x="5039884" y="-2186948"/>
            <a:ext cx="2112232" cy="12192000"/>
          </a:xfrm>
          <a:prstGeom prst="rect">
            <a:avLst/>
          </a:prstGeom>
          <a:solidFill>
            <a:srgbClr val="2D414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>
              <a:solidFill>
                <a:srgbClr val="2D414B"/>
              </a:solidFill>
            </a:endParaRPr>
          </a:p>
        </p:txBody>
      </p:sp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1" y="0"/>
            <a:ext cx="4405131" cy="1892829"/>
          </a:xfrm>
          <a:prstGeom prst="rect">
            <a:avLst/>
          </a:prstGeom>
        </p:spPr>
      </p:pic>
      <p:grpSp>
        <p:nvGrpSpPr>
          <p:cNvPr id="9" name="Ryhmä 8" descr="Oulun logo ja visualisoitu brändilupaus (Oulu - Capital of Northern Scandinavia)"/>
          <p:cNvGrpSpPr/>
          <p:nvPr userDrawn="1"/>
        </p:nvGrpSpPr>
        <p:grpSpPr>
          <a:xfrm>
            <a:off x="911424" y="5838469"/>
            <a:ext cx="2854883" cy="456444"/>
            <a:chOff x="6679330" y="4496060"/>
            <a:chExt cx="2102869" cy="33621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330" y="4575916"/>
              <a:ext cx="844998" cy="227193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4496060"/>
              <a:ext cx="969839" cy="336211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15413" y="3236972"/>
            <a:ext cx="11041227" cy="144016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>
            <a:lvl1pPr algn="l">
              <a:lnSpc>
                <a:spcPts val="5067"/>
              </a:lnSpc>
              <a:defRPr sz="4800" b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 dirty="0"/>
              <a:t>Pitkä otsikko tähän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15413" y="4293089"/>
            <a:ext cx="11041227" cy="832288"/>
          </a:xfrm>
        </p:spPr>
        <p:txBody>
          <a:bodyPr>
            <a:normAutofit/>
          </a:bodyPr>
          <a:lstStyle>
            <a:lvl1pPr marL="0" indent="0" algn="l">
              <a:buNone/>
              <a:defRPr sz="2133" i="1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04246" y="5253203"/>
            <a:ext cx="3541381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8C52024B-D8DF-4BFC-9A9D-8F73C433B57C}" type="datetimeFigureOut">
              <a:rPr lang="fi-FI" smtClean="0"/>
              <a:pPr/>
              <a:t>5.6.2023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949712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29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slideLayout" Target="../slideLayouts/slideLayout138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28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31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41.xml"/><Relationship Id="rId30" Type="http://schemas.openxmlformats.org/officeDocument/2006/relationships/slideLayout" Target="../slideLayouts/slideLayout1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61.jpe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3EB4ADB4-EA27-49B7-A6B0-208072DB8ED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820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803" r:id="rId24"/>
  </p:sldLayoutIdLst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801AFEE-A964-4E28-987D-7E67AACA7E0C}" type="datetimeFigureOut">
              <a:rPr lang="fi-FI" smtClean="0"/>
              <a:t>5.6.2023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3EB4ADB4-EA27-49B7-A6B0-208072DB8ED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926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</p:sldLayoutIdLst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389995" y="563201"/>
            <a:ext cx="11370636" cy="104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389996" y="1604797"/>
            <a:ext cx="11370635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16711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p:txStyles>
    <p:titleStyle>
      <a:lvl1pPr marL="0" indent="0" algn="l" defTabSz="1219140" rtl="0" eaLnBrk="1" latinLnBrk="0" hangingPunct="1">
        <a:spcBef>
          <a:spcPct val="0"/>
        </a:spcBef>
        <a:buFont typeface="Arial" panose="020B0604020202020204" pitchFamily="34" charset="0"/>
        <a:buNone/>
        <a:defRPr sz="4800" b="1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121914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+mj-lt"/>
          <a:ea typeface="Segoe UI" panose="020B0502040204020203" pitchFamily="34" charset="0"/>
          <a:cs typeface="Segoe UI" panose="020B0502040204020203" pitchFamily="34" charset="0"/>
        </a:defRPr>
      </a:lvl1pPr>
      <a:lvl2pPr marL="609570" indent="0" algn="l" defTabSz="121914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219140" indent="0" algn="l" defTabSz="121914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828709" indent="0" algn="l" defTabSz="121914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438278" indent="0" algn="l" defTabSz="121914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pPr/>
              <a:t>5.6.2023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489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  <p:sldLayoutId id="2147483801" r:id="rId29"/>
    <p:sldLayoutId id="2147483802" r:id="rId3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389994" y="563199"/>
            <a:ext cx="11370636" cy="1041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389995" y="1604797"/>
            <a:ext cx="11370635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7587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marL="0" indent="0" algn="l" defTabSz="1219170" rtl="0" eaLnBrk="1" latinLnBrk="0" hangingPunct="1">
        <a:spcBef>
          <a:spcPct val="0"/>
        </a:spcBef>
        <a:buFont typeface="Arial" panose="020B0604020202020204" pitchFamily="34" charset="0"/>
        <a:buNone/>
        <a:defRPr sz="4800" b="1" kern="1200">
          <a:solidFill>
            <a:schemeClr val="tx1"/>
          </a:solidFill>
          <a:latin typeface="Segoe UI Black" panose="020B0A02040204020203" pitchFamily="34" charset="0"/>
          <a:ea typeface="Segoe UI Black" panose="020B0A02040204020203" pitchFamily="34" charset="0"/>
          <a:cs typeface="Segoe UI" panose="020B0502040204020203" pitchFamily="34" charset="0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609585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219170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828754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438339" indent="0" algn="l" defTabSz="1219170" rtl="0" eaLnBrk="1" latinLnBrk="0" hangingPunct="1">
        <a:spcBef>
          <a:spcPct val="20000"/>
        </a:spcBef>
        <a:buFont typeface="Arial" panose="020B0604020202020204" pitchFamily="34" charset="0"/>
        <a:buNone/>
        <a:defRPr sz="2133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pPr/>
              <a:t>5.6.2023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701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48" r:id="rId26"/>
    <p:sldLayoutId id="2147483849" r:id="rId27"/>
    <p:sldLayoutId id="2147483850" r:id="rId28"/>
    <p:sldLayoutId id="2147483851" r:id="rId29"/>
    <p:sldLayoutId id="2147483852" r:id="rId30"/>
    <p:sldLayoutId id="2147483853" r:id="rId3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5BD14-C494-4D3F-A061-753D499E70EF}" type="datetimeFigureOut">
              <a:rPr lang="fi-FI" smtClean="0"/>
              <a:t>5.6.2023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95B59-3D6E-42EF-9EA1-35B1972C001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241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" y="0"/>
            <a:ext cx="12187065" cy="6858000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92308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037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D2457-2506-4A7E-A282-DF62A68F2C3A}" type="datetimeFigureOut">
              <a:rPr lang="fi-FI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5.6.2023</a:t>
            </a:fld>
            <a:endParaRPr lang="fi-FI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A273-F024-4A74-9AD2-DC865722D1F0}" type="slidenum">
              <a:rPr lang="fi-FI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154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defTabSz="1219110" rtl="0" eaLnBrk="1" latinLnBrk="0" hangingPunct="1">
        <a:spcBef>
          <a:spcPct val="0"/>
        </a:spcBef>
        <a:buNone/>
        <a:defRPr sz="480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457167" indent="-457167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990526" indent="-380972" algn="l" defTabSz="121911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bg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523887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bg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2133440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742994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bg1"/>
          </a:solidFill>
          <a:latin typeface="Segoe UI Light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1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sv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anna.l.savolainen@businesssoulu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B9D7BD-721E-4B97-94A2-31BC2858A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2521" y="2545870"/>
            <a:ext cx="7424928" cy="1449515"/>
          </a:xfrm>
        </p:spPr>
        <p:txBody>
          <a:bodyPr>
            <a:normAutofit/>
          </a:bodyPr>
          <a:lstStyle/>
          <a:p>
            <a:r>
              <a:rPr lang="en-IN" sz="6000" dirty="0"/>
              <a:t>City of Oulu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07B549C-DE41-42A8-8B19-0C921C094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2521" y="3995385"/>
            <a:ext cx="7278314" cy="76181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A Higher Grade of Living and Business</a:t>
            </a:r>
          </a:p>
          <a:p>
            <a:pPr>
              <a:lnSpc>
                <a:spcPct val="130000"/>
              </a:lnSpc>
            </a:pPr>
            <a:endParaRPr lang="en-US" sz="2400" dirty="0"/>
          </a:p>
          <a:p>
            <a:pPr>
              <a:lnSpc>
                <a:spcPct val="130000"/>
              </a:lnSpc>
            </a:pPr>
            <a:br>
              <a:rPr lang="en-US" sz="2400" dirty="0"/>
            </a:br>
            <a:endParaRPr lang="en-US" sz="2400" dirty="0"/>
          </a:p>
        </p:txBody>
      </p:sp>
      <p:sp>
        <p:nvSpPr>
          <p:cNvPr id="5" name="Alaotsikko 6">
            <a:extLst>
              <a:ext uri="{FF2B5EF4-FFF2-40B4-BE49-F238E27FC236}">
                <a16:creationId xmlns:a16="http://schemas.microsoft.com/office/drawing/2014/main" id="{B404B282-120A-0D28-A658-C51EC9E7CEE2}"/>
              </a:ext>
            </a:extLst>
          </p:cNvPr>
          <p:cNvSpPr txBox="1">
            <a:spLocks/>
          </p:cNvSpPr>
          <p:nvPr/>
        </p:nvSpPr>
        <p:spPr>
          <a:xfrm>
            <a:off x="3312521" y="4614242"/>
            <a:ext cx="7424928" cy="9631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Sanna Savolainen</a:t>
            </a:r>
          </a:p>
          <a:p>
            <a:r>
              <a:rPr lang="fi-FI" dirty="0"/>
              <a:t>Senior Advisor, International </a:t>
            </a:r>
            <a:r>
              <a:rPr lang="fi-FI" dirty="0" err="1"/>
              <a:t>Affairs</a:t>
            </a:r>
            <a:endParaRPr lang="fi-FI" dirty="0"/>
          </a:p>
          <a:p>
            <a:r>
              <a:rPr lang="fi-FI" dirty="0"/>
              <a:t>BusinessOulu</a:t>
            </a:r>
          </a:p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4920661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B65AD1-BCDB-4D7D-8553-1F47C6397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2082B39-23C7-40B6-B344-3C4B0AF28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9398081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B9D7BD-721E-4B97-94A2-31BC2858A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2521" y="2545870"/>
            <a:ext cx="7424928" cy="1449515"/>
          </a:xfrm>
        </p:spPr>
        <p:txBody>
          <a:bodyPr>
            <a:normAutofit/>
          </a:bodyPr>
          <a:lstStyle/>
          <a:p>
            <a:r>
              <a:rPr lang="en-IN" sz="6000" dirty="0"/>
              <a:t>BusinessOulu</a:t>
            </a:r>
            <a:br>
              <a:rPr lang="en-IN" sz="6000" dirty="0"/>
            </a:br>
            <a:r>
              <a:rPr lang="en-IN" sz="3100" dirty="0"/>
              <a:t>International services and activities</a:t>
            </a:r>
          </a:p>
        </p:txBody>
      </p:sp>
    </p:spTree>
    <p:extLst>
      <p:ext uri="{BB962C8B-B14F-4D97-AF65-F5344CB8AC3E}">
        <p14:creationId xmlns:p14="http://schemas.microsoft.com/office/powerpoint/2010/main" val="2315834439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8426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fi-FI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BusinessOulu - partner for companies and enabler of the growth</a:t>
            </a:r>
            <a:endParaRPr lang="fi-FI" b="1" kern="1200"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BF421BD-07B4-08AF-1718-24A2EE4E7D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915719C-C0B1-0442-A41F-D134B78B6185}" type="datetime1">
              <a:rPr lang="fi-FI" smtClean="0"/>
              <a:pPr>
                <a:spcAft>
                  <a:spcPts val="600"/>
                </a:spcAft>
              </a:pPr>
              <a:t>5.6.2023</a:t>
            </a:fld>
            <a:endParaRPr lang="fi-FI"/>
          </a:p>
        </p:txBody>
      </p:sp>
      <p:graphicFrame>
        <p:nvGraphicFramePr>
          <p:cNvPr id="6" name="Sisällön paikkamerkki 2">
            <a:extLst>
              <a:ext uri="{FF2B5EF4-FFF2-40B4-BE49-F238E27FC236}">
                <a16:creationId xmlns:a16="http://schemas.microsoft.com/office/drawing/2014/main" id="{8B385809-5AAC-EFAA-405C-8C8291F36B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568892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2135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495" y="0"/>
            <a:ext cx="7104789" cy="6885384"/>
          </a:xfrm>
          <a:prstGeom prst="rect">
            <a:avLst/>
          </a:prstGeom>
        </p:spPr>
      </p:pic>
      <p:pic>
        <p:nvPicPr>
          <p:cNvPr id="29" name="Kuva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242" y="-1800585"/>
            <a:ext cx="12262638" cy="8687491"/>
          </a:xfrm>
          <a:prstGeom prst="rect">
            <a:avLst/>
          </a:prstGeom>
        </p:spPr>
      </p:pic>
      <p:sp>
        <p:nvSpPr>
          <p:cNvPr id="10" name="Suorakulmio 9"/>
          <p:cNvSpPr/>
          <p:nvPr/>
        </p:nvSpPr>
        <p:spPr>
          <a:xfrm>
            <a:off x="6528419" y="-6541"/>
            <a:ext cx="5716060" cy="6891924"/>
          </a:xfrm>
          <a:prstGeom prst="rect">
            <a:avLst/>
          </a:prstGeom>
          <a:solidFill>
            <a:srgbClr val="D2D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29" y="350235"/>
            <a:ext cx="3778923" cy="2046047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15" t="38607" r="27612" b="48457"/>
          <a:stretch/>
        </p:blipFill>
        <p:spPr>
          <a:xfrm>
            <a:off x="4324979" y="584583"/>
            <a:ext cx="1904247" cy="376220"/>
          </a:xfrm>
          <a:prstGeom prst="rect">
            <a:avLst/>
          </a:prstGeom>
          <a:effectLst/>
        </p:spPr>
      </p:pic>
      <p:sp>
        <p:nvSpPr>
          <p:cNvPr id="44" name="Otsikko 1"/>
          <p:cNvSpPr txBox="1">
            <a:spLocks/>
          </p:cNvSpPr>
          <p:nvPr/>
        </p:nvSpPr>
        <p:spPr>
          <a:xfrm>
            <a:off x="7477236" y="548681"/>
            <a:ext cx="3740307" cy="44802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i="0" kern="1200">
                <a:solidFill>
                  <a:srgbClr val="E46C0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BUSINESS MODEL GENERATION</a:t>
            </a:r>
          </a:p>
        </p:txBody>
      </p:sp>
      <p:sp>
        <p:nvSpPr>
          <p:cNvPr id="45" name="Otsikko 1"/>
          <p:cNvSpPr txBox="1">
            <a:spLocks/>
          </p:cNvSpPr>
          <p:nvPr/>
        </p:nvSpPr>
        <p:spPr>
          <a:xfrm>
            <a:off x="7487461" y="1028733"/>
            <a:ext cx="2665291" cy="54519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i="0" kern="1200">
                <a:solidFill>
                  <a:srgbClr val="E46C0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STARTING A BUSINESS</a:t>
            </a:r>
          </a:p>
        </p:txBody>
      </p:sp>
      <p:sp>
        <p:nvSpPr>
          <p:cNvPr id="46" name="Otsikko 1"/>
          <p:cNvSpPr txBox="1">
            <a:spLocks/>
          </p:cNvSpPr>
          <p:nvPr/>
        </p:nvSpPr>
        <p:spPr>
          <a:xfrm>
            <a:off x="7477237" y="1604798"/>
            <a:ext cx="4556873" cy="4005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i="0" kern="1200">
                <a:solidFill>
                  <a:srgbClr val="E46C0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COMPANY FINANCING (PUBLIC &amp; PRIVATE)</a:t>
            </a:r>
          </a:p>
        </p:txBody>
      </p:sp>
      <p:sp>
        <p:nvSpPr>
          <p:cNvPr id="47" name="Otsikko 1"/>
          <p:cNvSpPr txBox="1">
            <a:spLocks/>
          </p:cNvSpPr>
          <p:nvPr/>
        </p:nvSpPr>
        <p:spPr>
          <a:xfrm>
            <a:off x="7500900" y="2756926"/>
            <a:ext cx="2508491" cy="34488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i="0" kern="1200">
                <a:solidFill>
                  <a:srgbClr val="E46C0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SETTING UP IN OULU</a:t>
            </a:r>
          </a:p>
        </p:txBody>
      </p:sp>
      <p:sp>
        <p:nvSpPr>
          <p:cNvPr id="48" name="Otsikko 1"/>
          <p:cNvSpPr txBox="1">
            <a:spLocks/>
          </p:cNvSpPr>
          <p:nvPr/>
        </p:nvSpPr>
        <p:spPr>
          <a:xfrm>
            <a:off x="7483674" y="2131444"/>
            <a:ext cx="4991689" cy="45252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i="0" kern="1200">
                <a:solidFill>
                  <a:srgbClr val="E46C0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EXPORT AND SALES </a:t>
            </a:r>
          </a:p>
        </p:txBody>
      </p:sp>
      <p:sp>
        <p:nvSpPr>
          <p:cNvPr id="49" name="Otsikko 1"/>
          <p:cNvSpPr txBox="1">
            <a:spLocks/>
          </p:cNvSpPr>
          <p:nvPr/>
        </p:nvSpPr>
        <p:spPr>
          <a:xfrm>
            <a:off x="7517852" y="4293096"/>
            <a:ext cx="4991689" cy="45252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i="0" kern="1200">
                <a:solidFill>
                  <a:srgbClr val="E46C0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TAILORED BUSINESS COACHING</a:t>
            </a:r>
          </a:p>
        </p:txBody>
      </p:sp>
      <p:sp>
        <p:nvSpPr>
          <p:cNvPr id="50" name="Otsikko 1"/>
          <p:cNvSpPr txBox="1">
            <a:spLocks/>
          </p:cNvSpPr>
          <p:nvPr/>
        </p:nvSpPr>
        <p:spPr>
          <a:xfrm>
            <a:off x="7500901" y="3744563"/>
            <a:ext cx="4991689" cy="45252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i="0" kern="1200">
                <a:solidFill>
                  <a:srgbClr val="E46C0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COMPANY OWNERSHIP CHANGES</a:t>
            </a:r>
          </a:p>
        </p:txBody>
      </p:sp>
      <p:sp>
        <p:nvSpPr>
          <p:cNvPr id="51" name="Otsikko 1"/>
          <p:cNvSpPr txBox="1">
            <a:spLocks/>
          </p:cNvSpPr>
          <p:nvPr/>
        </p:nvSpPr>
        <p:spPr>
          <a:xfrm>
            <a:off x="7517852" y="5376744"/>
            <a:ext cx="4991689" cy="45252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i="0" kern="1200">
                <a:solidFill>
                  <a:srgbClr val="E46C0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COMMUNICATION AND MEDIA SERVICES</a:t>
            </a:r>
          </a:p>
        </p:txBody>
      </p:sp>
      <p:sp>
        <p:nvSpPr>
          <p:cNvPr id="52" name="Otsikko 1"/>
          <p:cNvSpPr txBox="1">
            <a:spLocks/>
          </p:cNvSpPr>
          <p:nvPr/>
        </p:nvSpPr>
        <p:spPr>
          <a:xfrm>
            <a:off x="7513546" y="5952808"/>
            <a:ext cx="4991689" cy="45252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i="0" kern="1200">
                <a:solidFill>
                  <a:srgbClr val="E46C0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CONGRESS EXPERT SERVICES</a:t>
            </a:r>
          </a:p>
        </p:txBody>
      </p:sp>
      <p:sp>
        <p:nvSpPr>
          <p:cNvPr id="53" name="Otsikko 1"/>
          <p:cNvSpPr txBox="1">
            <a:spLocks/>
          </p:cNvSpPr>
          <p:nvPr/>
        </p:nvSpPr>
        <p:spPr>
          <a:xfrm>
            <a:off x="7537026" y="4800680"/>
            <a:ext cx="4991689" cy="45252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i="0" kern="1200">
                <a:solidFill>
                  <a:srgbClr val="E46C0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EMPLOYER SERVICES</a:t>
            </a:r>
          </a:p>
        </p:txBody>
      </p:sp>
      <p:sp>
        <p:nvSpPr>
          <p:cNvPr id="54" name="Otsikko 1"/>
          <p:cNvSpPr txBox="1">
            <a:spLocks/>
          </p:cNvSpPr>
          <p:nvPr/>
        </p:nvSpPr>
        <p:spPr>
          <a:xfrm>
            <a:off x="7500900" y="3276135"/>
            <a:ext cx="4695203" cy="34488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i="0" kern="1200">
                <a:solidFill>
                  <a:srgbClr val="E46C0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INNOVATION AND NETWORKING SERVICES</a:t>
            </a:r>
          </a:p>
        </p:txBody>
      </p:sp>
      <p:pic>
        <p:nvPicPr>
          <p:cNvPr id="55" name="Sisällön paikkamerkki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432" y="625401"/>
            <a:ext cx="266355" cy="26635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6" name="Kuva 5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005" y="1163231"/>
            <a:ext cx="271272" cy="27127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7" name="Kuva 5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295" y="1702058"/>
            <a:ext cx="276983" cy="27698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8" name="Kuva 5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0042" y="2782783"/>
            <a:ext cx="276447" cy="27644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9" name="Kuva 5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0042" y="2237598"/>
            <a:ext cx="286655" cy="270015"/>
          </a:xfrm>
          <a:prstGeom prst="rect">
            <a:avLst/>
          </a:prstGeom>
          <a:ln w="76200">
            <a:solidFill>
              <a:sysClr val="window" lastClr="FFFFFF"/>
            </a:solidFill>
          </a:ln>
        </p:spPr>
      </p:pic>
      <p:pic>
        <p:nvPicPr>
          <p:cNvPr id="60" name="Kuva 5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235" y="6054781"/>
            <a:ext cx="279740" cy="279740"/>
          </a:xfrm>
          <a:prstGeom prst="rect">
            <a:avLst/>
          </a:prstGeom>
          <a:ln w="76200">
            <a:solidFill>
              <a:sysClr val="window" lastClr="FFFFFF"/>
            </a:solidFill>
          </a:ln>
        </p:spPr>
      </p:pic>
      <p:pic>
        <p:nvPicPr>
          <p:cNvPr id="61" name="Kuva 6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053" y="5491216"/>
            <a:ext cx="294633" cy="29463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2" name="Kuva 6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472" y="4936813"/>
            <a:ext cx="286840" cy="26682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3" name="Kuva 6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941" y="3854108"/>
            <a:ext cx="259336" cy="25933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4" name="Kuva 6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363" y="3329367"/>
            <a:ext cx="257120" cy="25712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5" name="Kuva 6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923" y="4395554"/>
            <a:ext cx="264652" cy="26465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" name="Tekstiruutu 1"/>
          <p:cNvSpPr txBox="1"/>
          <p:nvPr/>
        </p:nvSpPr>
        <p:spPr>
          <a:xfrm>
            <a:off x="542925" y="278278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Petri Karinen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International Services</a:t>
            </a:r>
          </a:p>
        </p:txBody>
      </p:sp>
    </p:spTree>
    <p:extLst>
      <p:ext uri="{BB962C8B-B14F-4D97-AF65-F5344CB8AC3E}">
        <p14:creationId xmlns:p14="http://schemas.microsoft.com/office/powerpoint/2010/main" val="235742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uorakulmio 82"/>
          <p:cNvSpPr/>
          <p:nvPr/>
        </p:nvSpPr>
        <p:spPr>
          <a:xfrm>
            <a:off x="1" y="1"/>
            <a:ext cx="3702996" cy="6896188"/>
          </a:xfrm>
          <a:prstGeom prst="rect">
            <a:avLst/>
          </a:prstGeom>
          <a:solidFill>
            <a:srgbClr val="D2D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60" name="Tekstiruutu 2059"/>
          <p:cNvSpPr txBox="1"/>
          <p:nvPr/>
        </p:nvSpPr>
        <p:spPr>
          <a:xfrm>
            <a:off x="419100" y="419101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OULU</a:t>
            </a: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– </a:t>
            </a:r>
            <a:r>
              <a:rPr kumimoji="0" lang="fi-FI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international</a:t>
            </a:r>
            <a:r>
              <a:rPr kumimoji="0" lang="fi-FI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fi-FI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network</a:t>
            </a:r>
            <a:endParaRPr kumimoji="0" lang="fi-FI" sz="3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061" name="Tekstiruutu 2060"/>
          <p:cNvSpPr txBox="1"/>
          <p:nvPr/>
        </p:nvSpPr>
        <p:spPr>
          <a:xfrm>
            <a:off x="297367" y="2468894"/>
            <a:ext cx="3391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arrange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export promotion trips for companies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seek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trading opportunities.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assist in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arranging and preparing sales negotiations.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meet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potential partners and financiers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build Oulu's reputation as an internationally attractive area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competition for companies, investments, tourists, events and professionals.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C74104D9-CA36-4189-8EDF-9EA8B0A2CA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5701" y="21939"/>
            <a:ext cx="8485306" cy="6224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reflection stA="45000" endPos="3400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6" name="Pyöristetty suorakulmio 91">
            <a:extLst>
              <a:ext uri="{FF2B5EF4-FFF2-40B4-BE49-F238E27FC236}">
                <a16:creationId xmlns:a16="http://schemas.microsoft.com/office/drawing/2014/main" id="{6664F9F5-3A83-4132-A5BA-5FCED7B83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1260" y="2071549"/>
            <a:ext cx="1374409" cy="1081754"/>
          </a:xfrm>
          <a:prstGeom prst="roundRect">
            <a:avLst>
              <a:gd name="adj" fmla="val 3267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Stuttgart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fi-FI" sz="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Tuttlingen</a:t>
            </a:r>
            <a:r>
              <a:rPr kumimoji="0" lang="fi-FI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Munchen</a:t>
            </a:r>
            <a:endParaRPr kumimoji="0" lang="fi-FI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Hannover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Tallinn</a:t>
            </a:r>
            <a:endParaRPr kumimoji="0" lang="fi-FI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Barcelona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Madrid</a:t>
            </a:r>
          </a:p>
        </p:txBody>
      </p:sp>
      <p:sp>
        <p:nvSpPr>
          <p:cNvPr id="29" name="Pyöristetty suorakulmio 27">
            <a:extLst>
              <a:ext uri="{FF2B5EF4-FFF2-40B4-BE49-F238E27FC236}">
                <a16:creationId xmlns:a16="http://schemas.microsoft.com/office/drawing/2014/main" id="{0C463404-8A74-4C33-9E21-0A04BABF4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2079" y="2112402"/>
            <a:ext cx="1241189" cy="500024"/>
          </a:xfrm>
          <a:prstGeom prst="roundRect">
            <a:avLst>
              <a:gd name="adj" fmla="val 1450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Astana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Almaty</a:t>
            </a:r>
          </a:p>
        </p:txBody>
      </p:sp>
      <p:sp>
        <p:nvSpPr>
          <p:cNvPr id="32" name="Pyöristetty suorakulmio 29">
            <a:extLst>
              <a:ext uri="{FF2B5EF4-FFF2-40B4-BE49-F238E27FC236}">
                <a16:creationId xmlns:a16="http://schemas.microsoft.com/office/drawing/2014/main" id="{AF8CC8E4-1A55-4CEC-8087-7C235F9AE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1885" y="517409"/>
            <a:ext cx="1276794" cy="1454336"/>
          </a:xfrm>
          <a:prstGeom prst="roundRect">
            <a:avLst>
              <a:gd name="adj" fmla="val 644"/>
            </a:avLst>
          </a:prstGeom>
          <a:noFill/>
          <a:ln w="9525" algn="ctr">
            <a:solidFill>
              <a:srgbClr val="FFFFCC"/>
            </a:solidFill>
            <a:round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Luleå</a:t>
            </a:r>
            <a:endParaRPr kumimoji="0" lang="fi-FI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Alta</a:t>
            </a:r>
            <a:endParaRPr kumimoji="0" lang="fi-FI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Boden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Kiiruna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Troms</a:t>
            </a:r>
            <a:r>
              <a:rPr kumimoji="0" lang="nb-NO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ø</a:t>
            </a:r>
            <a:endParaRPr kumimoji="0" lang="fi-FI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Oslo</a:t>
            </a:r>
            <a:endParaRPr kumimoji="0" lang="fi-FI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Jällivaara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Göteborg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Stockholm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600" b="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</a:t>
            </a:r>
            <a:r>
              <a:rPr lang="fi-FI" sz="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 </a:t>
            </a:r>
            <a:r>
              <a:rPr lang="fi-FI" sz="600" b="1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Rana</a:t>
            </a:r>
            <a:endParaRPr kumimoji="0" lang="fi-FI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7" name="Pyöristetty suorakulmio 37">
            <a:extLst>
              <a:ext uri="{FF2B5EF4-FFF2-40B4-BE49-F238E27FC236}">
                <a16:creationId xmlns:a16="http://schemas.microsoft.com/office/drawing/2014/main" id="{A22EE661-BCDE-4A25-B371-B9D9152C7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7966" y="2536165"/>
            <a:ext cx="1277022" cy="744196"/>
          </a:xfrm>
          <a:prstGeom prst="roundRect">
            <a:avLst>
              <a:gd name="adj" fmla="val 1552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Hangzhou 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Sendai, </a:t>
            </a:r>
            <a:r>
              <a:rPr kumimoji="0" lang="fi-FI" sz="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Fujisawa</a:t>
            </a:r>
            <a:endParaRPr kumimoji="0" lang="fi-FI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Kanagawa</a:t>
            </a:r>
            <a:endParaRPr kumimoji="0" lang="fi-FI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0" name="Pyöristetty suorakulmio 29">
            <a:extLst>
              <a:ext uri="{FF2B5EF4-FFF2-40B4-BE49-F238E27FC236}">
                <a16:creationId xmlns:a16="http://schemas.microsoft.com/office/drawing/2014/main" id="{9BD401CF-BA1C-47B6-9983-BA7677CD7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438" y="2075960"/>
            <a:ext cx="617484" cy="572907"/>
          </a:xfrm>
          <a:prstGeom prst="roundRect">
            <a:avLst>
              <a:gd name="adj" fmla="val 644"/>
            </a:avLst>
          </a:prstGeom>
          <a:noFill/>
          <a:ln w="9525" algn="ctr">
            <a:solidFill>
              <a:srgbClr val="FFFFCC"/>
            </a:solidFill>
            <a:round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North-America</a:t>
            </a:r>
          </a:p>
        </p:txBody>
      </p:sp>
    </p:spTree>
    <p:extLst>
      <p:ext uri="{BB962C8B-B14F-4D97-AF65-F5344CB8AC3E}">
        <p14:creationId xmlns:p14="http://schemas.microsoft.com/office/powerpoint/2010/main" val="165502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930180-822F-4E60-AE61-B2F1E3EF4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 fontScale="90000"/>
          </a:bodyPr>
          <a:lstStyle/>
          <a:p>
            <a:r>
              <a:rPr lang="fi-FI" dirty="0" err="1"/>
              <a:t>Why</a:t>
            </a:r>
            <a:r>
              <a:rPr lang="fi-FI" dirty="0"/>
              <a:t> business </a:t>
            </a:r>
            <a:r>
              <a:rPr lang="fi-FI" dirty="0" err="1"/>
              <a:t>ecosystem</a:t>
            </a:r>
            <a:r>
              <a:rPr lang="fi-FI" dirty="0"/>
              <a:t> </a:t>
            </a:r>
            <a:r>
              <a:rPr lang="fi-FI" dirty="0" err="1"/>
              <a:t>development</a:t>
            </a:r>
            <a:r>
              <a:rPr lang="fi-FI" dirty="0"/>
              <a:t>?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1F03AD1-4293-4C3B-269D-9134CC801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9C2F4FE-713B-884F-B5BF-63AA24B8D1FF}" type="slidenum">
              <a:rPr lang="fi-FI" smtClean="0"/>
              <a:pPr>
                <a:spcAft>
                  <a:spcPts val="600"/>
                </a:spcAft>
              </a:pPr>
              <a:t>15</a:t>
            </a:fld>
            <a:endParaRPr lang="fi-FI"/>
          </a:p>
        </p:txBody>
      </p:sp>
      <p:graphicFrame>
        <p:nvGraphicFramePr>
          <p:cNvPr id="6" name="Sisällön paikkamerkki 2">
            <a:extLst>
              <a:ext uri="{FF2B5EF4-FFF2-40B4-BE49-F238E27FC236}">
                <a16:creationId xmlns:a16="http://schemas.microsoft.com/office/drawing/2014/main" id="{87545E65-2A4C-F99B-BEB6-1CD6C4EBC7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5414743"/>
              </p:ext>
            </p:extLst>
          </p:nvPr>
        </p:nvGraphicFramePr>
        <p:xfrm>
          <a:off x="838200" y="1561672"/>
          <a:ext cx="10515600" cy="4931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7278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249432B-344E-73EC-3876-8C8C91B43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567" y="273054"/>
            <a:ext cx="7946834" cy="6204864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1700" b="1" dirty="0"/>
              <a:t>How and why do companies come to BusinessOulu to get help with their internationalization efforts? :</a:t>
            </a:r>
          </a:p>
          <a:p>
            <a:pPr>
              <a:lnSpc>
                <a:spcPct val="90000"/>
              </a:lnSpc>
            </a:pPr>
            <a:endParaRPr lang="nb-NO" sz="1700" b="1" dirty="0"/>
          </a:p>
          <a:p>
            <a:pPr>
              <a:lnSpc>
                <a:spcPct val="90000"/>
              </a:lnSpc>
            </a:pPr>
            <a:r>
              <a:rPr lang="nb-NO" sz="1800" b="1" dirty="0"/>
              <a:t>Stand on global trade fairs under the Oulu-umbrella</a:t>
            </a:r>
          </a:p>
          <a:p>
            <a:pPr lvl="1">
              <a:lnSpc>
                <a:spcPct val="90000"/>
              </a:lnSpc>
            </a:pPr>
            <a:r>
              <a:rPr lang="nb-NO" sz="1800" dirty="0"/>
              <a:t>3-7 companies usually together</a:t>
            </a:r>
          </a:p>
          <a:p>
            <a:pPr marL="0" indent="0">
              <a:lnSpc>
                <a:spcPct val="90000"/>
              </a:lnSpc>
              <a:buNone/>
            </a:pPr>
            <a:endParaRPr lang="nb-NO" sz="1700" dirty="0"/>
          </a:p>
          <a:p>
            <a:pPr>
              <a:lnSpc>
                <a:spcPct val="90000"/>
              </a:lnSpc>
            </a:pPr>
            <a:r>
              <a:rPr lang="nb-NO" sz="1800" b="1" dirty="0"/>
              <a:t>Consultancy services through BusinessOulu staff and partners in other markets:</a:t>
            </a:r>
          </a:p>
          <a:p>
            <a:pPr lvl="1">
              <a:lnSpc>
                <a:spcPct val="90000"/>
              </a:lnSpc>
            </a:pPr>
            <a:r>
              <a:rPr lang="nb-NO" sz="1800" dirty="0"/>
              <a:t>BusinessOulu has staff from different countries assisting companies in internationalization, eg. Norway, Sweden, Japan, Germany. </a:t>
            </a:r>
          </a:p>
          <a:p>
            <a:pPr lvl="1">
              <a:lnSpc>
                <a:spcPct val="90000"/>
              </a:lnSpc>
            </a:pPr>
            <a:r>
              <a:rPr lang="nb-NO" sz="1800" dirty="0"/>
              <a:t>BusinessOulu has a wide network of partners and collaborating organizations from several markets available for companies</a:t>
            </a:r>
          </a:p>
          <a:p>
            <a:pPr lvl="1">
              <a:lnSpc>
                <a:spcPct val="90000"/>
              </a:lnSpc>
            </a:pPr>
            <a:r>
              <a:rPr lang="nb-NO" sz="1800" dirty="0"/>
              <a:t>Either direct help with finding and contacting potential partners/customers or a link to partners who might be able to help within the specified market.</a:t>
            </a:r>
          </a:p>
          <a:p>
            <a:pPr marL="609554" lvl="1" indent="0">
              <a:lnSpc>
                <a:spcPct val="90000"/>
              </a:lnSpc>
              <a:buNone/>
            </a:pPr>
            <a:endParaRPr lang="nb-NO" sz="1800" dirty="0"/>
          </a:p>
          <a:p>
            <a:pPr>
              <a:lnSpc>
                <a:spcPct val="90000"/>
              </a:lnSpc>
            </a:pPr>
            <a:r>
              <a:rPr lang="nb-NO" sz="1800" b="1" dirty="0"/>
              <a:t>Inviting delegations from around the world to Oulu:</a:t>
            </a:r>
            <a:r>
              <a:rPr lang="nb-NO" sz="1700" dirty="0"/>
              <a:t> </a:t>
            </a:r>
          </a:p>
          <a:p>
            <a:pPr lvl="1">
              <a:lnSpc>
                <a:spcPct val="90000"/>
              </a:lnSpc>
            </a:pPr>
            <a:r>
              <a:rPr lang="nb-NO" sz="1800" dirty="0"/>
              <a:t>Showing off local companies</a:t>
            </a:r>
          </a:p>
          <a:p>
            <a:pPr lvl="1">
              <a:lnSpc>
                <a:spcPct val="90000"/>
              </a:lnSpc>
            </a:pPr>
            <a:r>
              <a:rPr lang="nb-NO" sz="1800" dirty="0"/>
              <a:t>Creating networking events</a:t>
            </a:r>
          </a:p>
          <a:p>
            <a:pPr lvl="1">
              <a:lnSpc>
                <a:spcPct val="90000"/>
              </a:lnSpc>
            </a:pPr>
            <a:r>
              <a:rPr lang="nb-NO" sz="1800" dirty="0"/>
              <a:t>Setting up B2B meetings</a:t>
            </a:r>
          </a:p>
          <a:p>
            <a:pPr lvl="1">
              <a:lnSpc>
                <a:spcPct val="90000"/>
              </a:lnSpc>
            </a:pPr>
            <a:r>
              <a:rPr lang="nb-NO" sz="1800" dirty="0"/>
              <a:t>Attracting foreign investments</a:t>
            </a:r>
          </a:p>
          <a:p>
            <a:pPr>
              <a:lnSpc>
                <a:spcPct val="90000"/>
              </a:lnSpc>
            </a:pPr>
            <a:endParaRPr lang="en-GB" sz="17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9E07FD7-FC66-2BEA-FB40-1D177A63D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51" y="511883"/>
            <a:ext cx="2732044" cy="2863603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4C5E0EF7-0B6A-D388-D9C5-7C5D018C1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51" y="3782632"/>
            <a:ext cx="2732044" cy="256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82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D1039C6-240A-DBFE-9494-D4C6C639A07A}"/>
              </a:ext>
            </a:extLst>
          </p:cNvPr>
          <p:cNvSpPr txBox="1"/>
          <p:nvPr/>
        </p:nvSpPr>
        <p:spPr>
          <a:xfrm>
            <a:off x="273707" y="141099"/>
            <a:ext cx="4978522" cy="990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Radai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Oy, geological mapping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64A00A-E85B-6EE0-9008-CA0295751E5F}"/>
              </a:ext>
            </a:extLst>
          </p:cNvPr>
          <p:cNvSpPr txBox="1"/>
          <p:nvPr/>
        </p:nvSpPr>
        <p:spPr>
          <a:xfrm>
            <a:off x="215758" y="1464177"/>
            <a:ext cx="5094420" cy="3929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First export sales from EU project B2B trip. After the first export sales from Sweden </a:t>
            </a:r>
            <a:r>
              <a:rPr lang="en-US" sz="2400" b="1" dirty="0" err="1">
                <a:solidFill>
                  <a:schemeClr val="bg1"/>
                </a:solidFill>
              </a:rPr>
              <a:t>Radai</a:t>
            </a:r>
            <a:r>
              <a:rPr lang="en-US" sz="2400" b="1" dirty="0">
                <a:solidFill>
                  <a:schemeClr val="bg1"/>
                </a:solidFill>
              </a:rPr>
              <a:t> has invested in export activities and is strengthening their growth internationally.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Lessons learnt: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Participating in the export project activities “forced” </a:t>
            </a:r>
            <a:r>
              <a:rPr lang="en-US" sz="2400" b="1" dirty="0" err="1">
                <a:solidFill>
                  <a:schemeClr val="bg1"/>
                </a:solidFill>
              </a:rPr>
              <a:t>Radai</a:t>
            </a:r>
            <a:r>
              <a:rPr lang="en-US" sz="2400" b="1" dirty="0">
                <a:solidFill>
                  <a:schemeClr val="bg1"/>
                </a:solidFill>
              </a:rPr>
              <a:t> to try a new market, helped to get the right contacts, and meetings and taught that marketing and active sales efforts are essential. </a:t>
            </a:r>
          </a:p>
        </p:txBody>
      </p:sp>
      <p:pic>
        <p:nvPicPr>
          <p:cNvPr id="5" name="Picture 4" descr="Two men wearing reflective jackets and helmets&#10;&#10;Description automatically generated with low confidence">
            <a:extLst>
              <a:ext uri="{FF2B5EF4-FFF2-40B4-BE49-F238E27FC236}">
                <a16:creationId xmlns:a16="http://schemas.microsoft.com/office/drawing/2014/main" id="{D1359E7E-3465-F25F-94D6-62ADA7199C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4" name="Picture 13" descr="A picture containing transport, aircraft, airplane, plane&#10;&#10;Description automatically generated">
            <a:extLst>
              <a:ext uri="{FF2B5EF4-FFF2-40B4-BE49-F238E27FC236}">
                <a16:creationId xmlns:a16="http://schemas.microsoft.com/office/drawing/2014/main" id="{4FF57607-D556-E592-1523-1A1AD9AF3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" t="12333" r="2796" b="8072"/>
          <a:stretch/>
        </p:blipFill>
        <p:spPr>
          <a:xfrm>
            <a:off x="2200835" y="5726033"/>
            <a:ext cx="2486346" cy="99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92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6715C2-CC11-AEB8-B1D1-C37428C05CBD}"/>
              </a:ext>
            </a:extLst>
          </p:cNvPr>
          <p:cNvSpPr txBox="1"/>
          <p:nvPr/>
        </p:nvSpPr>
        <p:spPr>
          <a:xfrm>
            <a:off x="457201" y="412454"/>
            <a:ext cx="2700336" cy="2101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Nordic Tank Oy, manufacturer of tank trailers and services for transport solutions: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7C637A-3629-2058-E502-C55BE4024D25}"/>
              </a:ext>
            </a:extLst>
          </p:cNvPr>
          <p:cNvSpPr txBox="1"/>
          <p:nvPr/>
        </p:nvSpPr>
        <p:spPr>
          <a:xfrm>
            <a:off x="3157537" y="335335"/>
            <a:ext cx="5294397" cy="2543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Fairs and B2B trips for stronger export. For busy entrepreneurs, 24h per day is not sufficient to concentrate on export sales</a:t>
            </a: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Lessons learnt: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Language skills and personal network are important, partners and project activities really make a difference.</a:t>
            </a:r>
          </a:p>
        </p:txBody>
      </p:sp>
      <p:pic>
        <p:nvPicPr>
          <p:cNvPr id="11" name="Picture 10" descr="A picture containing wheel, vehicle, land vehicle, trailer&#10;&#10;Description automatically generated">
            <a:extLst>
              <a:ext uri="{FF2B5EF4-FFF2-40B4-BE49-F238E27FC236}">
                <a16:creationId xmlns:a16="http://schemas.microsoft.com/office/drawing/2014/main" id="{E8ED6E8A-256A-0A6A-ABC4-754445838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8" r="2" b="2"/>
          <a:stretch/>
        </p:blipFill>
        <p:spPr>
          <a:xfrm>
            <a:off x="600679" y="3022407"/>
            <a:ext cx="5620493" cy="3423139"/>
          </a:xfrm>
          <a:prstGeom prst="rect">
            <a:avLst/>
          </a:prstGeom>
        </p:spPr>
      </p:pic>
      <p:pic>
        <p:nvPicPr>
          <p:cNvPr id="5" name="Picture 4" descr="Two wome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799EB00F-BA44-248D-29F3-D2A6432962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/>
          <a:stretch/>
        </p:blipFill>
        <p:spPr>
          <a:xfrm rot="6127808">
            <a:off x="7784390" y="1656130"/>
            <a:ext cx="4010140" cy="327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56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CD6844C-9A00-7745-C524-4845BC90C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8406"/>
            <a:ext cx="6774951" cy="795855"/>
          </a:xfrm>
        </p:spPr>
        <p:txBody>
          <a:bodyPr>
            <a:normAutofit fontScale="90000"/>
          </a:bodyPr>
          <a:lstStyle/>
          <a:p>
            <a:r>
              <a:rPr lang="fi-FI" sz="3600" b="1" dirty="0" err="1"/>
              <a:t>External</a:t>
            </a:r>
            <a:r>
              <a:rPr lang="fi-FI" sz="3600" b="1" dirty="0"/>
              <a:t> </a:t>
            </a:r>
            <a:r>
              <a:rPr lang="fi-FI" sz="3600" b="1" dirty="0" err="1"/>
              <a:t>evaluation</a:t>
            </a:r>
            <a:r>
              <a:rPr lang="fi-FI" sz="3600" b="1" dirty="0"/>
              <a:t> 2017-2022 </a:t>
            </a:r>
            <a:r>
              <a:rPr lang="fi-FI" sz="3600" b="1" dirty="0" err="1"/>
              <a:t>results</a:t>
            </a:r>
            <a:r>
              <a:rPr lang="fi-FI" sz="3600" b="1" dirty="0"/>
              <a:t> of </a:t>
            </a:r>
            <a:r>
              <a:rPr lang="fi-FI" sz="3600" b="1" dirty="0" err="1"/>
              <a:t>development</a:t>
            </a:r>
            <a:r>
              <a:rPr lang="fi-FI" sz="3600" b="1" dirty="0"/>
              <a:t> </a:t>
            </a:r>
            <a:r>
              <a:rPr lang="fi-FI" sz="3600" b="1" dirty="0" err="1"/>
              <a:t>work</a:t>
            </a:r>
            <a:br>
              <a:rPr lang="en-US" dirty="0"/>
            </a:br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1A11B11-F846-4DEF-9DD2-0343E7936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75F856A-A6BE-464E-B0BC-3BFC6292B701}" type="datetime1">
              <a:rPr lang="fi-FI" b="1" kern="120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pPr>
                <a:spcAft>
                  <a:spcPts val="600"/>
                </a:spcAft>
              </a:pPr>
              <a:t>5.6.2023</a:t>
            </a:fld>
            <a:endParaRPr lang="fi-FI" b="1" kern="1200"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B916C9B-3AAB-40CC-88B3-EB79CAB0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79B3CEB-7B03-42DD-9E37-8607CA268D6E}" type="slidenum">
              <a:rPr lang="fi-FI" smtClean="0"/>
              <a:pPr>
                <a:spcAft>
                  <a:spcPts val="600"/>
                </a:spcAft>
              </a:pPr>
              <a:t>19</a:t>
            </a:fld>
            <a:endParaRPr lang="fi-FI"/>
          </a:p>
        </p:txBody>
      </p:sp>
      <p:graphicFrame>
        <p:nvGraphicFramePr>
          <p:cNvPr id="8" name="Tekstiruutu 4">
            <a:extLst>
              <a:ext uri="{FF2B5EF4-FFF2-40B4-BE49-F238E27FC236}">
                <a16:creationId xmlns:a16="http://schemas.microsoft.com/office/drawing/2014/main" id="{47F64A30-6F63-D174-2AFD-2A6D3BDBC3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8790541"/>
              </p:ext>
            </p:extLst>
          </p:nvPr>
        </p:nvGraphicFramePr>
        <p:xfrm>
          <a:off x="838200" y="1825625"/>
          <a:ext cx="6912935" cy="4309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B73FBD3D-F258-A0AA-BA3D-6AAC349EF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488" y="1785125"/>
            <a:ext cx="3857424" cy="434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53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Oulun logo ja visualisoitu brändilupaus 'Oulu Capital of Northern Scandinavia'.">
            <a:extLst>
              <a:ext uri="{FF2B5EF4-FFF2-40B4-BE49-F238E27FC236}">
                <a16:creationId xmlns:a16="http://schemas.microsoft.com/office/drawing/2014/main" id="{E5F493F8-C56A-4568-8411-C05AD94EBF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94" y="5503949"/>
            <a:ext cx="1546347" cy="975960"/>
          </a:xfrm>
          <a:prstGeom prst="rect">
            <a:avLst/>
          </a:prstGeom>
        </p:spPr>
      </p:pic>
      <p:sp>
        <p:nvSpPr>
          <p:cNvPr id="5" name="Otsikko 4">
            <a:extLst>
              <a:ext uri="{FF2B5EF4-FFF2-40B4-BE49-F238E27FC236}">
                <a16:creationId xmlns:a16="http://schemas.microsoft.com/office/drawing/2014/main" id="{F17F9F30-896B-43F2-9C5C-95A0D656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94" y="1072153"/>
            <a:ext cx="2798101" cy="1143000"/>
          </a:xfrm>
        </p:spPr>
        <p:txBody>
          <a:bodyPr>
            <a:norm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OULU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7B89048B-AF98-4D48-885F-B985FD48D75A}"/>
              </a:ext>
            </a:extLst>
          </p:cNvPr>
          <p:cNvSpPr txBox="1"/>
          <p:nvPr/>
        </p:nvSpPr>
        <p:spPr>
          <a:xfrm>
            <a:off x="803104" y="2511477"/>
            <a:ext cx="82569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SMART, HUMANE, CREATIVE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1EF3D8F2-C6BC-4996-A62A-DC97E359D2F2}"/>
              </a:ext>
            </a:extLst>
          </p:cNvPr>
          <p:cNvSpPr txBox="1"/>
          <p:nvPr/>
        </p:nvSpPr>
        <p:spPr>
          <a:xfrm>
            <a:off x="803103" y="3187167"/>
            <a:ext cx="698662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212 000 INHABITANTS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007EABB2-2A85-4854-93D1-BB2A6723D944}"/>
              </a:ext>
            </a:extLst>
          </p:cNvPr>
          <p:cNvSpPr txBox="1"/>
          <p:nvPr/>
        </p:nvSpPr>
        <p:spPr>
          <a:xfrm>
            <a:off x="804162" y="3905440"/>
            <a:ext cx="698662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AVERAGE AGE 38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B6E1E3C7-FEC4-4231-AFE1-4F1695312000}"/>
              </a:ext>
            </a:extLst>
          </p:cNvPr>
          <p:cNvSpPr txBox="1"/>
          <p:nvPr/>
        </p:nvSpPr>
        <p:spPr>
          <a:xfrm>
            <a:off x="803104" y="4623712"/>
            <a:ext cx="942135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EASILY ACCESSIBLE, LIGHT OF THE NORTH</a:t>
            </a:r>
          </a:p>
        </p:txBody>
      </p:sp>
      <p:cxnSp>
        <p:nvCxnSpPr>
          <p:cNvPr id="3" name="Suora yhdysviiva 2">
            <a:extLst>
              <a:ext uri="{FF2B5EF4-FFF2-40B4-BE49-F238E27FC236}">
                <a16:creationId xmlns:a16="http://schemas.microsoft.com/office/drawing/2014/main" id="{7886C5DF-A505-4C7C-8A88-72302557B890}"/>
              </a:ext>
            </a:extLst>
          </p:cNvPr>
          <p:cNvCxnSpPr>
            <a:cxnSpLocks/>
          </p:cNvCxnSpPr>
          <p:nvPr/>
        </p:nvCxnSpPr>
        <p:spPr>
          <a:xfrm>
            <a:off x="884845" y="3002373"/>
            <a:ext cx="7682833" cy="369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uora yhdysviiva 30">
            <a:extLst>
              <a:ext uri="{FF2B5EF4-FFF2-40B4-BE49-F238E27FC236}">
                <a16:creationId xmlns:a16="http://schemas.microsoft.com/office/drawing/2014/main" id="{7C74D149-A088-4B25-8B65-F217259FFC17}"/>
              </a:ext>
            </a:extLst>
          </p:cNvPr>
          <p:cNvCxnSpPr>
            <a:cxnSpLocks/>
          </p:cNvCxnSpPr>
          <p:nvPr/>
        </p:nvCxnSpPr>
        <p:spPr>
          <a:xfrm>
            <a:off x="884845" y="3709468"/>
            <a:ext cx="3674985" cy="1117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yhdysviiva 31">
            <a:extLst>
              <a:ext uri="{FF2B5EF4-FFF2-40B4-BE49-F238E27FC236}">
                <a16:creationId xmlns:a16="http://schemas.microsoft.com/office/drawing/2014/main" id="{F9F0DB99-7BBE-45C0-975B-2FC0A2FB02BF}"/>
              </a:ext>
            </a:extLst>
          </p:cNvPr>
          <p:cNvCxnSpPr>
            <a:cxnSpLocks/>
          </p:cNvCxnSpPr>
          <p:nvPr/>
        </p:nvCxnSpPr>
        <p:spPr>
          <a:xfrm flipV="1">
            <a:off x="884844" y="4429245"/>
            <a:ext cx="2757323" cy="967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yhdysviiva 32">
            <a:extLst>
              <a:ext uri="{FF2B5EF4-FFF2-40B4-BE49-F238E27FC236}">
                <a16:creationId xmlns:a16="http://schemas.microsoft.com/office/drawing/2014/main" id="{D8C39B65-6F1A-49AF-83C4-7D85A6356482}"/>
              </a:ext>
            </a:extLst>
          </p:cNvPr>
          <p:cNvCxnSpPr>
            <a:cxnSpLocks/>
          </p:cNvCxnSpPr>
          <p:nvPr/>
        </p:nvCxnSpPr>
        <p:spPr>
          <a:xfrm>
            <a:off x="884845" y="5157192"/>
            <a:ext cx="865523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Ryhmä 52">
            <a:extLst>
              <a:ext uri="{FF2B5EF4-FFF2-40B4-BE49-F238E27FC236}">
                <a16:creationId xmlns:a16="http://schemas.microsoft.com/office/drawing/2014/main" id="{717DA35E-5B48-4779-8BF5-59D1FFAB1A26}"/>
              </a:ext>
            </a:extLst>
          </p:cNvPr>
          <p:cNvGrpSpPr/>
          <p:nvPr/>
        </p:nvGrpSpPr>
        <p:grpSpPr>
          <a:xfrm>
            <a:off x="7332990" y="5295510"/>
            <a:ext cx="2238537" cy="569580"/>
            <a:chOff x="6329883" y="3893050"/>
            <a:chExt cx="1755497" cy="446674"/>
          </a:xfrm>
        </p:grpSpPr>
        <p:pic>
          <p:nvPicPr>
            <p:cNvPr id="69" name="Kuva 68">
              <a:extLst>
                <a:ext uri="{FF2B5EF4-FFF2-40B4-BE49-F238E27FC236}">
                  <a16:creationId xmlns:a16="http://schemas.microsoft.com/office/drawing/2014/main" id="{5D8416AA-684D-49E4-8BBD-30A7A27E25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88446" y="3926736"/>
              <a:ext cx="412988" cy="412988"/>
            </a:xfrm>
            <a:prstGeom prst="rect">
              <a:avLst/>
            </a:prstGeom>
          </p:spPr>
        </p:pic>
        <p:pic>
          <p:nvPicPr>
            <p:cNvPr id="70" name="Kuva 69">
              <a:extLst>
                <a:ext uri="{FF2B5EF4-FFF2-40B4-BE49-F238E27FC236}">
                  <a16:creationId xmlns:a16="http://schemas.microsoft.com/office/drawing/2014/main" id="{65F53F7A-97C4-4C91-BC51-D306259DD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29883" y="3949418"/>
              <a:ext cx="304819" cy="304819"/>
            </a:xfrm>
            <a:prstGeom prst="rect">
              <a:avLst/>
            </a:prstGeom>
          </p:spPr>
        </p:pic>
        <p:pic>
          <p:nvPicPr>
            <p:cNvPr id="72" name="Kuva 71">
              <a:extLst>
                <a:ext uri="{FF2B5EF4-FFF2-40B4-BE49-F238E27FC236}">
                  <a16:creationId xmlns:a16="http://schemas.microsoft.com/office/drawing/2014/main" id="{4BC469A2-077D-423D-943C-DAD9FB4C5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3941330">
              <a:off x="6699040" y="3893050"/>
              <a:ext cx="398356" cy="398356"/>
            </a:xfrm>
            <a:prstGeom prst="rect">
              <a:avLst/>
            </a:prstGeom>
          </p:spPr>
        </p:pic>
        <p:pic>
          <p:nvPicPr>
            <p:cNvPr id="73" name="Kuva 72">
              <a:extLst>
                <a:ext uri="{FF2B5EF4-FFF2-40B4-BE49-F238E27FC236}">
                  <a16:creationId xmlns:a16="http://schemas.microsoft.com/office/drawing/2014/main" id="{432A0352-1901-4EE4-BF4D-DB87B22F8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728379" y="3923328"/>
              <a:ext cx="357001" cy="357001"/>
            </a:xfrm>
            <a:prstGeom prst="rect">
              <a:avLst/>
            </a:prstGeom>
          </p:spPr>
        </p:pic>
      </p:grpSp>
      <p:pic>
        <p:nvPicPr>
          <p:cNvPr id="74" name="Kuva 73">
            <a:extLst>
              <a:ext uri="{FF2B5EF4-FFF2-40B4-BE49-F238E27FC236}">
                <a16:creationId xmlns:a16="http://schemas.microsoft.com/office/drawing/2014/main" id="{1D2CD14E-95C7-445E-8F26-8C7E7ADAC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70121" y="2564501"/>
            <a:ext cx="492344" cy="479904"/>
          </a:xfrm>
          <a:prstGeom prst="rect">
            <a:avLst/>
          </a:prstGeom>
        </p:spPr>
      </p:pic>
      <p:pic>
        <p:nvPicPr>
          <p:cNvPr id="75" name="Kuva 74">
            <a:extLst>
              <a:ext uri="{FF2B5EF4-FFF2-40B4-BE49-F238E27FC236}">
                <a16:creationId xmlns:a16="http://schemas.microsoft.com/office/drawing/2014/main" id="{EDCFE741-1BF9-4B55-BC13-2069C3B77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36635" y="3183275"/>
            <a:ext cx="1433693" cy="13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AB6D9D-351A-4FD3-B880-C5B6E8ABF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7116" y="1514695"/>
            <a:ext cx="3247375" cy="806823"/>
          </a:xfrm>
        </p:spPr>
        <p:txBody>
          <a:bodyPr>
            <a:normAutofit/>
          </a:bodyPr>
          <a:lstStyle/>
          <a:p>
            <a:r>
              <a:rPr lang="fi-FI" sz="3600" dirty="0" err="1"/>
              <a:t>Thank</a:t>
            </a:r>
            <a:r>
              <a:rPr lang="fi-FI" sz="3600" dirty="0"/>
              <a:t> </a:t>
            </a:r>
            <a:r>
              <a:rPr lang="fi-FI" sz="3600" dirty="0" err="1"/>
              <a:t>you</a:t>
            </a:r>
            <a:r>
              <a:rPr lang="fi-FI" sz="3600" dirty="0"/>
              <a:t>!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E0AF848-028A-4AFD-B280-2C1D91241AF8}"/>
              </a:ext>
            </a:extLst>
          </p:cNvPr>
          <p:cNvSpPr txBox="1">
            <a:spLocks/>
          </p:cNvSpPr>
          <p:nvPr/>
        </p:nvSpPr>
        <p:spPr>
          <a:xfrm>
            <a:off x="1550239" y="2667190"/>
            <a:ext cx="3247375" cy="761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spc="5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br>
              <a:rPr lang="en-US" sz="2000" dirty="0"/>
            </a:br>
            <a:endParaRPr lang="en-US" sz="2000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D89D4EAB-9EC4-BAD0-76B0-906FB36160B1}"/>
              </a:ext>
            </a:extLst>
          </p:cNvPr>
          <p:cNvSpPr txBox="1"/>
          <p:nvPr/>
        </p:nvSpPr>
        <p:spPr>
          <a:xfrm>
            <a:off x="1057116" y="2782669"/>
            <a:ext cx="4233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Sanna Savolainen</a:t>
            </a:r>
          </a:p>
          <a:p>
            <a:r>
              <a:rPr lang="fi-FI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Sanna.l.savolainen@businesssoulu.com</a:t>
            </a:r>
            <a:endParaRPr lang="fi-FI" dirty="0">
              <a:solidFill>
                <a:schemeClr val="bg1"/>
              </a:solidFill>
            </a:endParaRPr>
          </a:p>
          <a:p>
            <a:r>
              <a:rPr lang="fi-FI" dirty="0">
                <a:solidFill>
                  <a:schemeClr val="bg1"/>
                </a:solidFill>
              </a:rPr>
              <a:t>+358 44 703 9760</a:t>
            </a:r>
          </a:p>
        </p:txBody>
      </p:sp>
    </p:spTree>
    <p:extLst>
      <p:ext uri="{BB962C8B-B14F-4D97-AF65-F5344CB8AC3E}">
        <p14:creationId xmlns:p14="http://schemas.microsoft.com/office/powerpoint/2010/main" val="1889464713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2D5778-4925-45A4-A663-1302E083B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8E832CAB-4AEC-4AF1-BD60-9C6508AC6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675"/>
            <a:ext cx="12276756" cy="6905675"/>
          </a:xfrm>
        </p:spPr>
      </p:pic>
    </p:spTree>
    <p:extLst>
      <p:ext uri="{BB962C8B-B14F-4D97-AF65-F5344CB8AC3E}">
        <p14:creationId xmlns:p14="http://schemas.microsoft.com/office/powerpoint/2010/main" val="3208328483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52837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7A6D322-E3B2-4935-AD9B-D246C40E9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146" t="11277" r="-2" b="1981"/>
          <a:stretch/>
        </p:blipFill>
        <p:spPr>
          <a:xfrm>
            <a:off x="7430947" y="0"/>
            <a:ext cx="4761053" cy="6858000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4296B9A5-1ADA-4FCD-A1B3-E474934AD50C}"/>
              </a:ext>
            </a:extLst>
          </p:cNvPr>
          <p:cNvSpPr/>
          <p:nvPr/>
        </p:nvSpPr>
        <p:spPr>
          <a:xfrm>
            <a:off x="7924883" y="468526"/>
            <a:ext cx="3865944" cy="1931903"/>
          </a:xfrm>
          <a:prstGeom prst="rect">
            <a:avLst/>
          </a:prstGeom>
          <a:solidFill>
            <a:srgbClr val="001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Kuva, joka sisältää kohteen teksti, ruokailuvälineet, ruokailuastiat, lautanen&#10;&#10;Kuvaus luotu automaattisesti">
            <a:extLst>
              <a:ext uri="{FF2B5EF4-FFF2-40B4-BE49-F238E27FC236}">
                <a16:creationId xmlns:a16="http://schemas.microsoft.com/office/drawing/2014/main" id="{EB53F989-3C05-42E2-AFE2-F7D15FEC2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355" y="961305"/>
            <a:ext cx="1930036" cy="77201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4814B55E-E707-4900-B37A-24FB41CDCF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6267" y="633327"/>
            <a:ext cx="1072471" cy="1298001"/>
          </a:xfrm>
          <a:prstGeom prst="rect">
            <a:avLst/>
          </a:prstGeom>
        </p:spPr>
      </p:pic>
      <p:sp>
        <p:nvSpPr>
          <p:cNvPr id="17" name="Otsikko 1">
            <a:extLst>
              <a:ext uri="{FF2B5EF4-FFF2-40B4-BE49-F238E27FC236}">
                <a16:creationId xmlns:a16="http://schemas.microsoft.com/office/drawing/2014/main" id="{7CD92FB2-1235-4A15-94CF-99DF98A1DFDC}"/>
              </a:ext>
            </a:extLst>
          </p:cNvPr>
          <p:cNvSpPr txBox="1">
            <a:spLocks/>
          </p:cNvSpPr>
          <p:nvPr/>
        </p:nvSpPr>
        <p:spPr>
          <a:xfrm>
            <a:off x="652946" y="575309"/>
            <a:ext cx="6036245" cy="859168"/>
          </a:xfrm>
          <a:prstGeom prst="rect">
            <a:avLst/>
          </a:prstGeom>
          <a:noFill/>
        </p:spPr>
        <p:txBody>
          <a:bodyPr vert="horz" lIns="240000" tIns="60960" rIns="121920" bIns="60960" rtlCol="0" anchor="ctr">
            <a:normAutofit fontScale="92500"/>
          </a:bodyPr>
          <a:lstStyle>
            <a:lvl1pPr marL="0" indent="0" algn="l" defTabSz="914378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1219140"/>
            <a:r>
              <a:rPr lang="fi-FI" sz="4267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Education</a:t>
            </a:r>
            <a:r>
              <a:rPr lang="fi-FI" sz="4267" dirty="0">
                <a:latin typeface="Segoe UI Black" panose="020B0A02040204020203" pitchFamily="34" charset="0"/>
                <a:ea typeface="Segoe UI Black" panose="020B0A02040204020203" pitchFamily="34" charset="0"/>
              </a:rPr>
              <a:t> and </a:t>
            </a:r>
            <a:r>
              <a:rPr lang="fi-FI" sz="4267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research</a:t>
            </a:r>
            <a:endParaRPr lang="fi-FI" sz="4267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7" name="Kuva 26">
            <a:extLst>
              <a:ext uri="{FF2B5EF4-FFF2-40B4-BE49-F238E27FC236}">
                <a16:creationId xmlns:a16="http://schemas.microsoft.com/office/drawing/2014/main" id="{40640D06-DA1B-4CB9-84FC-F10BA70286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777" y="3785038"/>
            <a:ext cx="3849277" cy="256554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C5E08544-7621-4782-A37F-A3685A2B2013}"/>
              </a:ext>
            </a:extLst>
          </p:cNvPr>
          <p:cNvSpPr txBox="1"/>
          <p:nvPr/>
        </p:nvSpPr>
        <p:spPr>
          <a:xfrm>
            <a:off x="723262" y="1547331"/>
            <a:ext cx="6711544" cy="1881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indent="-173038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 err="1">
                <a:latin typeface="Segoe UI"/>
              </a:rPr>
              <a:t>Leading</a:t>
            </a:r>
            <a:r>
              <a:rPr lang="fi-FI" sz="2000" dirty="0">
                <a:latin typeface="Segoe UI"/>
              </a:rPr>
              <a:t> </a:t>
            </a:r>
            <a:r>
              <a:rPr lang="fi-FI" sz="2000" dirty="0" err="1">
                <a:latin typeface="Segoe UI"/>
              </a:rPr>
              <a:t>northern</a:t>
            </a:r>
            <a:r>
              <a:rPr lang="fi-FI" sz="2000" dirty="0">
                <a:latin typeface="Segoe UI"/>
              </a:rPr>
              <a:t> </a:t>
            </a:r>
            <a:r>
              <a:rPr lang="fi-FI" sz="2000" dirty="0" err="1">
                <a:latin typeface="Segoe UI"/>
              </a:rPr>
              <a:t>universities</a:t>
            </a:r>
            <a:r>
              <a:rPr lang="fi-FI" sz="2000" dirty="0">
                <a:latin typeface="Segoe UI"/>
              </a:rPr>
              <a:t> </a:t>
            </a:r>
          </a:p>
          <a:p>
            <a:pPr marL="173038" indent="-173038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 err="1">
                <a:latin typeface="Segoe UI"/>
              </a:rPr>
              <a:t>High-level</a:t>
            </a:r>
            <a:r>
              <a:rPr lang="fi-FI" sz="2000" dirty="0">
                <a:latin typeface="Segoe UI"/>
              </a:rPr>
              <a:t>, </a:t>
            </a:r>
            <a:r>
              <a:rPr lang="fi-FI" sz="2000" dirty="0" err="1">
                <a:latin typeface="Segoe UI"/>
              </a:rPr>
              <a:t>international</a:t>
            </a:r>
            <a:r>
              <a:rPr lang="fi-FI" sz="2000" dirty="0">
                <a:latin typeface="Segoe UI"/>
              </a:rPr>
              <a:t> </a:t>
            </a:r>
            <a:r>
              <a:rPr lang="fi-FI" sz="2000" dirty="0" err="1">
                <a:latin typeface="Segoe UI"/>
              </a:rPr>
              <a:t>vocational</a:t>
            </a:r>
            <a:r>
              <a:rPr lang="fi-FI" sz="2000" dirty="0">
                <a:latin typeface="Segoe UI"/>
              </a:rPr>
              <a:t> college, </a:t>
            </a:r>
            <a:br>
              <a:rPr lang="fi-FI" sz="2000" dirty="0">
                <a:latin typeface="Segoe UI"/>
              </a:rPr>
            </a:br>
            <a:r>
              <a:rPr lang="fi-FI" sz="2000" dirty="0" err="1">
                <a:latin typeface="Segoe UI"/>
              </a:rPr>
              <a:t>high</a:t>
            </a:r>
            <a:r>
              <a:rPr lang="fi-FI" sz="2000" dirty="0">
                <a:latin typeface="Segoe UI"/>
              </a:rPr>
              <a:t> </a:t>
            </a:r>
            <a:r>
              <a:rPr lang="fi-FI" sz="2000" dirty="0" err="1">
                <a:latin typeface="Segoe UI"/>
              </a:rPr>
              <a:t>schools</a:t>
            </a:r>
            <a:r>
              <a:rPr lang="fi-FI" sz="2000" dirty="0">
                <a:latin typeface="Segoe UI"/>
              </a:rPr>
              <a:t> and </a:t>
            </a:r>
            <a:r>
              <a:rPr lang="fi-FI" sz="2000" dirty="0" err="1">
                <a:latin typeface="Segoe UI"/>
              </a:rPr>
              <a:t>elementary</a:t>
            </a:r>
            <a:r>
              <a:rPr lang="fi-FI" sz="2000" dirty="0">
                <a:latin typeface="Segoe UI"/>
              </a:rPr>
              <a:t> </a:t>
            </a:r>
            <a:r>
              <a:rPr lang="fi-FI" sz="2000" dirty="0" err="1">
                <a:latin typeface="Segoe UI"/>
              </a:rPr>
              <a:t>schools</a:t>
            </a:r>
            <a:endParaRPr lang="fi-FI" sz="2000" dirty="0">
              <a:latin typeface="Segoe UI"/>
            </a:endParaRPr>
          </a:p>
          <a:p>
            <a:pPr marL="173038" indent="-173038" defTabSz="121917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latin typeface="Segoe UI"/>
              </a:rPr>
              <a:t>World-</a:t>
            </a:r>
            <a:r>
              <a:rPr lang="fi-FI" sz="2000" dirty="0" err="1">
                <a:latin typeface="Segoe UI"/>
              </a:rPr>
              <a:t>class</a:t>
            </a:r>
            <a:r>
              <a:rPr lang="fi-FI" sz="2000" dirty="0">
                <a:latin typeface="Segoe UI"/>
              </a:rPr>
              <a:t> 6G </a:t>
            </a:r>
            <a:r>
              <a:rPr lang="fi-FI" sz="2000" dirty="0" err="1">
                <a:latin typeface="Segoe UI"/>
              </a:rPr>
              <a:t>research</a:t>
            </a:r>
            <a:r>
              <a:rPr lang="fi-FI" sz="2000" dirty="0">
                <a:latin typeface="Segoe UI"/>
              </a:rPr>
              <a:t> and </a:t>
            </a:r>
            <a:r>
              <a:rPr lang="fi-FI" sz="2000" dirty="0" err="1">
                <a:latin typeface="Segoe UI"/>
              </a:rPr>
              <a:t>education</a:t>
            </a:r>
            <a:r>
              <a:rPr lang="fi-FI" sz="2000" dirty="0">
                <a:latin typeface="Segoe UI"/>
              </a:rPr>
              <a:t> </a:t>
            </a:r>
            <a:endParaRPr lang="fi-FI" sz="1600" b="1" dirty="0"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0909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n paikkamerkki 21" descr="Kuva, joka sisältää kohteen teksti, savu&#10;&#10;Kuvaus luotu automaattisesti">
            <a:extLst>
              <a:ext uri="{FF2B5EF4-FFF2-40B4-BE49-F238E27FC236}">
                <a16:creationId xmlns:a16="http://schemas.microsoft.com/office/drawing/2014/main" id="{22023866-D534-4AB6-B71A-61B8569B76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4955753-E707-431A-9EEF-33C528132A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00B5160C-0B6C-4A70-8EEC-D2770906C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614" y="3545728"/>
            <a:ext cx="7660976" cy="1938803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fi-FI" sz="4400" dirty="0" err="1">
                <a:latin typeface="+mn-lt"/>
              </a:rPr>
              <a:t>Huge</a:t>
            </a:r>
            <a:r>
              <a:rPr lang="fi-FI" sz="4400" dirty="0">
                <a:latin typeface="+mn-lt"/>
              </a:rPr>
              <a:t> </a:t>
            </a:r>
            <a:r>
              <a:rPr lang="fi-FI" sz="4400" dirty="0" err="1">
                <a:latin typeface="+mn-lt"/>
              </a:rPr>
              <a:t>investments</a:t>
            </a:r>
            <a:r>
              <a:rPr lang="fi-FI" sz="4400" dirty="0">
                <a:latin typeface="+mn-lt"/>
              </a:rPr>
              <a:t> </a:t>
            </a:r>
            <a:br>
              <a:rPr lang="fi-FI" sz="4400" dirty="0">
                <a:latin typeface="+mn-lt"/>
              </a:rPr>
            </a:br>
            <a:r>
              <a:rPr lang="fi-FI" sz="4400" dirty="0" err="1">
                <a:latin typeface="+mn-lt"/>
              </a:rPr>
              <a:t>planned</a:t>
            </a:r>
            <a:r>
              <a:rPr lang="fi-FI" sz="4400" dirty="0">
                <a:latin typeface="+mn-lt"/>
              </a:rPr>
              <a:t> in Barents </a:t>
            </a:r>
            <a:r>
              <a:rPr lang="fi-FI" sz="4400" dirty="0" err="1">
                <a:latin typeface="+mn-lt"/>
              </a:rPr>
              <a:t>Region</a:t>
            </a:r>
            <a:endParaRPr lang="fi-FI" sz="4400" dirty="0">
              <a:latin typeface="+mn-lt"/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E924671E-6898-44C3-BCD8-5FC3F6CCA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2" y="669257"/>
            <a:ext cx="664499" cy="647700"/>
          </a:xfrm>
          <a:prstGeom prst="rect">
            <a:avLst/>
          </a:prstGeom>
        </p:spPr>
      </p:pic>
      <p:pic>
        <p:nvPicPr>
          <p:cNvPr id="14" name="Kuva 13" descr="Oulun kaupungin tunnus">
            <a:extLst>
              <a:ext uri="{FF2B5EF4-FFF2-40B4-BE49-F238E27FC236}">
                <a16:creationId xmlns:a16="http://schemas.microsoft.com/office/drawing/2014/main" id="{226BB41B-2357-4F78-91DC-2579FCE8AE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8410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Ryhmä 1">
            <a:extLst>
              <a:ext uri="{FF2B5EF4-FFF2-40B4-BE49-F238E27FC236}">
                <a16:creationId xmlns:a16="http://schemas.microsoft.com/office/drawing/2014/main" id="{121B3763-7EC7-43BB-95A8-204C97AA9E19}"/>
              </a:ext>
            </a:extLst>
          </p:cNvPr>
          <p:cNvGrpSpPr/>
          <p:nvPr/>
        </p:nvGrpSpPr>
        <p:grpSpPr>
          <a:xfrm>
            <a:off x="7263765" y="927290"/>
            <a:ext cx="4642052" cy="4282398"/>
            <a:chOff x="6674995" y="1737141"/>
            <a:chExt cx="5286374" cy="4876801"/>
          </a:xfrm>
        </p:grpSpPr>
        <p:pic>
          <p:nvPicPr>
            <p:cNvPr id="3" name="Kuva 2" descr="Kuva, joka sisältää kohteen kartta&#10;&#10;Kuvaus luotu automaattisesti">
              <a:extLst>
                <a:ext uri="{FF2B5EF4-FFF2-40B4-BE49-F238E27FC236}">
                  <a16:creationId xmlns:a16="http://schemas.microsoft.com/office/drawing/2014/main" id="{E6C2C963-368F-44C4-833F-CC6BE2CE5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5697" y="2286930"/>
              <a:ext cx="3603048" cy="3603047"/>
            </a:xfrm>
            <a:prstGeom prst="rect">
              <a:avLst/>
            </a:prstGeom>
          </p:spPr>
        </p:pic>
        <p:graphicFrame>
          <p:nvGraphicFramePr>
            <p:cNvPr id="4" name="Kaavio 3">
              <a:extLst>
                <a:ext uri="{FF2B5EF4-FFF2-40B4-BE49-F238E27FC236}">
                  <a16:creationId xmlns:a16="http://schemas.microsoft.com/office/drawing/2014/main" id="{8D57EAF5-4021-4E42-8ED5-5005CF59366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674995" y="1737141"/>
            <a:ext cx="5286374" cy="48768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5" name="Otsikko 2">
            <a:extLst>
              <a:ext uri="{FF2B5EF4-FFF2-40B4-BE49-F238E27FC236}">
                <a16:creationId xmlns:a16="http://schemas.microsoft.com/office/drawing/2014/main" id="{B02F8354-63B5-4703-91D0-79248C737F09}"/>
              </a:ext>
            </a:extLst>
          </p:cNvPr>
          <p:cNvSpPr txBox="1">
            <a:spLocks/>
          </p:cNvSpPr>
          <p:nvPr/>
        </p:nvSpPr>
        <p:spPr>
          <a:xfrm>
            <a:off x="534328" y="6280536"/>
            <a:ext cx="1946507" cy="44675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1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j-ea"/>
                <a:cs typeface="Segoe UI" panose="020B0502040204020203" pitchFamily="34" charset="0"/>
              </a:rPr>
              <a:t>* </a:t>
            </a:r>
            <a:r>
              <a:rPr lang="en-GB" sz="1000" i="1" dirty="0">
                <a:solidFill>
                  <a:srgbClr val="000000"/>
                </a:solidFill>
                <a:latin typeface="Segoe UI"/>
              </a:rPr>
              <a:t>Source</a:t>
            </a:r>
            <a:r>
              <a:rPr kumimoji="0" lang="en-GB" sz="1000" b="1" i="1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j-ea"/>
                <a:cs typeface="Segoe UI" panose="020B0502040204020203" pitchFamily="34" charset="0"/>
              </a:rPr>
              <a:t>: Lapland Chamber of Commerce</a:t>
            </a:r>
            <a:br>
              <a:rPr kumimoji="0" lang="fi-FI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j-ea"/>
              <a:cs typeface="Segoe UI" panose="020B0502040204020203" pitchFamily="34" charset="0"/>
            </a:endParaRP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46C84A8E-5A7B-4E5D-BE32-DCBD118A6D0F}"/>
              </a:ext>
            </a:extLst>
          </p:cNvPr>
          <p:cNvSpPr txBox="1">
            <a:spLocks/>
          </p:cNvSpPr>
          <p:nvPr/>
        </p:nvSpPr>
        <p:spPr>
          <a:xfrm>
            <a:off x="534328" y="577465"/>
            <a:ext cx="8743163" cy="125864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3200" dirty="0">
                <a:latin typeface="Segoe UI Black" panose="020B0A02040204020203" pitchFamily="34" charset="0"/>
                <a:ea typeface="Segoe UI Black" panose="020B0A02040204020203" pitchFamily="34" charset="0"/>
              </a:rPr>
              <a:t>Northern investments add up to</a:t>
            </a:r>
            <a:br>
              <a:rPr lang="en-GB" sz="32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GB" sz="3200" dirty="0">
                <a:latin typeface="Segoe UI Black" panose="020B0A02040204020203" pitchFamily="34" charset="0"/>
                <a:ea typeface="Segoe UI Black" panose="020B0A02040204020203" pitchFamily="34" charset="0"/>
              </a:rPr>
              <a:t>160 billion euros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D52FB2F7-BB7E-4D9D-9F03-246D9A476E08}"/>
              </a:ext>
            </a:extLst>
          </p:cNvPr>
          <p:cNvGrpSpPr/>
          <p:nvPr/>
        </p:nvGrpSpPr>
        <p:grpSpPr>
          <a:xfrm>
            <a:off x="2623887" y="5207626"/>
            <a:ext cx="1656000" cy="1384662"/>
            <a:chOff x="2834900" y="5197548"/>
            <a:chExt cx="1656000" cy="1384662"/>
          </a:xfrm>
        </p:grpSpPr>
        <p:sp>
          <p:nvSpPr>
            <p:cNvPr id="8" name="Rectangle 122">
              <a:extLst>
                <a:ext uri="{FF2B5EF4-FFF2-40B4-BE49-F238E27FC236}">
                  <a16:creationId xmlns:a16="http://schemas.microsoft.com/office/drawing/2014/main" id="{6BE3B9AC-66B3-4655-AD2F-A151F843EEF6}"/>
                </a:ext>
              </a:extLst>
            </p:cNvPr>
            <p:cNvSpPr/>
            <p:nvPr/>
          </p:nvSpPr>
          <p:spPr>
            <a:xfrm>
              <a:off x="2834900" y="5589433"/>
              <a:ext cx="1656000" cy="992777"/>
            </a:xfrm>
            <a:prstGeom prst="rect">
              <a:avLst/>
            </a:prstGeom>
            <a:ln>
              <a:solidFill>
                <a:srgbClr val="14748A"/>
              </a:solidFill>
            </a:ln>
          </p:spPr>
          <p:txBody>
            <a:bodyPr wrap="square" lIns="72000" tIns="216000" rIns="108000" bIns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75</a:t>
              </a:r>
              <a:b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</a:br>
              <a:r>
                <a:rPr lang="en-US" sz="2400" kern="0" dirty="0">
                  <a:solidFill>
                    <a:srgbClr val="14748A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billion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€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63787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26378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  <p:sp>
          <p:nvSpPr>
            <p:cNvPr id="9" name="Rectangle 122">
              <a:extLst>
                <a:ext uri="{FF2B5EF4-FFF2-40B4-BE49-F238E27FC236}">
                  <a16:creationId xmlns:a16="http://schemas.microsoft.com/office/drawing/2014/main" id="{04DE9F0E-7638-434C-BCE0-73E8412E90E2}"/>
                </a:ext>
              </a:extLst>
            </p:cNvPr>
            <p:cNvSpPr/>
            <p:nvPr/>
          </p:nvSpPr>
          <p:spPr>
            <a:xfrm>
              <a:off x="2834900" y="5197548"/>
              <a:ext cx="1656000" cy="396240"/>
            </a:xfrm>
            <a:prstGeom prst="rect">
              <a:avLst/>
            </a:prstGeom>
            <a:solidFill>
              <a:srgbClr val="14748A"/>
            </a:solidFill>
            <a:ln>
              <a:noFill/>
            </a:ln>
          </p:spPr>
          <p:txBody>
            <a:bodyPr wrap="square" lIns="72000" tIns="0" rIns="108000" bIns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prstClr val="white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Industry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grpSp>
        <p:nvGrpSpPr>
          <p:cNvPr id="10" name="Ryhmä 9">
            <a:extLst>
              <a:ext uri="{FF2B5EF4-FFF2-40B4-BE49-F238E27FC236}">
                <a16:creationId xmlns:a16="http://schemas.microsoft.com/office/drawing/2014/main" id="{A76C87BF-AC18-42C0-A172-588C1E69131D}"/>
              </a:ext>
            </a:extLst>
          </p:cNvPr>
          <p:cNvGrpSpPr/>
          <p:nvPr/>
        </p:nvGrpSpPr>
        <p:grpSpPr>
          <a:xfrm>
            <a:off x="8021042" y="5207626"/>
            <a:ext cx="1656000" cy="1384662"/>
            <a:chOff x="8216997" y="5156826"/>
            <a:chExt cx="1656000" cy="1384662"/>
          </a:xfrm>
        </p:grpSpPr>
        <p:sp>
          <p:nvSpPr>
            <p:cNvPr id="11" name="Rectangle 122">
              <a:extLst>
                <a:ext uri="{FF2B5EF4-FFF2-40B4-BE49-F238E27FC236}">
                  <a16:creationId xmlns:a16="http://schemas.microsoft.com/office/drawing/2014/main" id="{E37224AF-7E44-43D4-8261-733B118AD2FF}"/>
                </a:ext>
              </a:extLst>
            </p:cNvPr>
            <p:cNvSpPr/>
            <p:nvPr/>
          </p:nvSpPr>
          <p:spPr>
            <a:xfrm>
              <a:off x="8216997" y="5548711"/>
              <a:ext cx="1656000" cy="992777"/>
            </a:xfrm>
            <a:prstGeom prst="rect">
              <a:avLst/>
            </a:prstGeom>
            <a:ln>
              <a:solidFill>
                <a:srgbClr val="14748A"/>
              </a:solidFill>
            </a:ln>
          </p:spPr>
          <p:txBody>
            <a:bodyPr wrap="square" lIns="72000" tIns="0" rIns="108000" bIns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5.4</a:t>
              </a:r>
              <a:b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</a:br>
              <a:r>
                <a:rPr lang="en-US" sz="2000" kern="0" dirty="0">
                  <a:solidFill>
                    <a:srgbClr val="14748A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billion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€ </a:t>
              </a:r>
            </a:p>
          </p:txBody>
        </p:sp>
        <p:sp>
          <p:nvSpPr>
            <p:cNvPr id="12" name="Rectangle 122">
              <a:extLst>
                <a:ext uri="{FF2B5EF4-FFF2-40B4-BE49-F238E27FC236}">
                  <a16:creationId xmlns:a16="http://schemas.microsoft.com/office/drawing/2014/main" id="{7C658FFA-D303-47F3-BACA-06C0E32918DF}"/>
                </a:ext>
              </a:extLst>
            </p:cNvPr>
            <p:cNvSpPr/>
            <p:nvPr/>
          </p:nvSpPr>
          <p:spPr>
            <a:xfrm>
              <a:off x="8216997" y="5156826"/>
              <a:ext cx="1656000" cy="396240"/>
            </a:xfrm>
            <a:prstGeom prst="rect">
              <a:avLst/>
            </a:prstGeom>
            <a:solidFill>
              <a:srgbClr val="FAAF3C"/>
            </a:solidFill>
            <a:ln>
              <a:noFill/>
            </a:ln>
          </p:spPr>
          <p:txBody>
            <a:bodyPr wrap="square" lIns="72000" tIns="0" rIns="108000" bIns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prstClr val="white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Others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70849ACB-296F-4664-ADF6-3562BD0A0A09}"/>
              </a:ext>
            </a:extLst>
          </p:cNvPr>
          <p:cNvGrpSpPr/>
          <p:nvPr/>
        </p:nvGrpSpPr>
        <p:grpSpPr>
          <a:xfrm>
            <a:off x="9820093" y="5207626"/>
            <a:ext cx="1656000" cy="1384662"/>
            <a:chOff x="10031106" y="5157399"/>
            <a:chExt cx="1656000" cy="1384662"/>
          </a:xfrm>
        </p:grpSpPr>
        <p:sp>
          <p:nvSpPr>
            <p:cNvPr id="14" name="Rectangle 122">
              <a:extLst>
                <a:ext uri="{FF2B5EF4-FFF2-40B4-BE49-F238E27FC236}">
                  <a16:creationId xmlns:a16="http://schemas.microsoft.com/office/drawing/2014/main" id="{285077D0-F2DD-4027-8104-26CC0A2FA80D}"/>
                </a:ext>
              </a:extLst>
            </p:cNvPr>
            <p:cNvSpPr/>
            <p:nvPr/>
          </p:nvSpPr>
          <p:spPr>
            <a:xfrm>
              <a:off x="10031106" y="5549284"/>
              <a:ext cx="1656000" cy="992777"/>
            </a:xfrm>
            <a:prstGeom prst="rect">
              <a:avLst/>
            </a:prstGeom>
            <a:ln>
              <a:solidFill>
                <a:srgbClr val="14748A"/>
              </a:solidFill>
            </a:ln>
          </p:spPr>
          <p:txBody>
            <a:bodyPr wrap="square" lIns="72000" tIns="0" rIns="108000" bIns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2.6</a:t>
              </a:r>
              <a:b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</a:br>
              <a:r>
                <a:rPr lang="en-US" sz="2000" kern="0" dirty="0">
                  <a:solidFill>
                    <a:srgbClr val="14748A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billion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€ </a:t>
              </a:r>
            </a:p>
          </p:txBody>
        </p:sp>
        <p:sp>
          <p:nvSpPr>
            <p:cNvPr id="15" name="Rectangle 122">
              <a:extLst>
                <a:ext uri="{FF2B5EF4-FFF2-40B4-BE49-F238E27FC236}">
                  <a16:creationId xmlns:a16="http://schemas.microsoft.com/office/drawing/2014/main" id="{0ED45EA4-35C1-4724-BFA4-AF101588DF69}"/>
                </a:ext>
              </a:extLst>
            </p:cNvPr>
            <p:cNvSpPr/>
            <p:nvPr/>
          </p:nvSpPr>
          <p:spPr>
            <a:xfrm>
              <a:off x="10031106" y="5157399"/>
              <a:ext cx="1656000" cy="396240"/>
            </a:xfrm>
            <a:prstGeom prst="rect">
              <a:avLst/>
            </a:prstGeom>
            <a:solidFill>
              <a:srgbClr val="008CFF"/>
            </a:solidFill>
            <a:ln>
              <a:noFill/>
            </a:ln>
          </p:spPr>
          <p:txBody>
            <a:bodyPr wrap="square" lIns="72000" tIns="0" rIns="108000" bIns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prstClr val="white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Tourism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807BF389-79E7-43A7-B8C7-012572C7437B}"/>
              </a:ext>
            </a:extLst>
          </p:cNvPr>
          <p:cNvGrpSpPr/>
          <p:nvPr/>
        </p:nvGrpSpPr>
        <p:grpSpPr>
          <a:xfrm>
            <a:off x="6221990" y="5207626"/>
            <a:ext cx="1656000" cy="1384662"/>
            <a:chOff x="6435301" y="5161181"/>
            <a:chExt cx="1656000" cy="1384662"/>
          </a:xfrm>
        </p:grpSpPr>
        <p:sp>
          <p:nvSpPr>
            <p:cNvPr id="17" name="Rectangle 122">
              <a:extLst>
                <a:ext uri="{FF2B5EF4-FFF2-40B4-BE49-F238E27FC236}">
                  <a16:creationId xmlns:a16="http://schemas.microsoft.com/office/drawing/2014/main" id="{C8D9C411-B660-4AA9-8269-EEA8F58B4E1B}"/>
                </a:ext>
              </a:extLst>
            </p:cNvPr>
            <p:cNvSpPr/>
            <p:nvPr/>
          </p:nvSpPr>
          <p:spPr>
            <a:xfrm>
              <a:off x="6435301" y="5553066"/>
              <a:ext cx="1656000" cy="992777"/>
            </a:xfrm>
            <a:prstGeom prst="rect">
              <a:avLst/>
            </a:prstGeom>
            <a:ln>
              <a:solidFill>
                <a:srgbClr val="14748A"/>
              </a:solidFill>
            </a:ln>
          </p:spPr>
          <p:txBody>
            <a:bodyPr wrap="square" lIns="72000" tIns="0" rIns="108000" bIns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27</a:t>
              </a:r>
              <a:b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</a:br>
              <a:r>
                <a:rPr lang="en-US" sz="2000" kern="0" dirty="0">
                  <a:solidFill>
                    <a:srgbClr val="14748A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billion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€ </a:t>
              </a:r>
            </a:p>
          </p:txBody>
        </p:sp>
        <p:sp>
          <p:nvSpPr>
            <p:cNvPr id="18" name="Rectangle 122">
              <a:extLst>
                <a:ext uri="{FF2B5EF4-FFF2-40B4-BE49-F238E27FC236}">
                  <a16:creationId xmlns:a16="http://schemas.microsoft.com/office/drawing/2014/main" id="{E971629B-107A-4B0C-A6E2-CE0766D84752}"/>
                </a:ext>
              </a:extLst>
            </p:cNvPr>
            <p:cNvSpPr/>
            <p:nvPr/>
          </p:nvSpPr>
          <p:spPr>
            <a:xfrm>
              <a:off x="6435301" y="5161181"/>
              <a:ext cx="1656000" cy="396240"/>
            </a:xfrm>
            <a:prstGeom prst="rect">
              <a:avLst/>
            </a:prstGeom>
            <a:solidFill>
              <a:srgbClr val="00DBFF"/>
            </a:solidFill>
            <a:ln>
              <a:noFill/>
            </a:ln>
          </p:spPr>
          <p:txBody>
            <a:bodyPr wrap="square" lIns="72000" tIns="0" rIns="108000" bIns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-4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Infrastructure</a:t>
              </a:r>
            </a:p>
          </p:txBody>
        </p:sp>
      </p:grp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31138EE1-BC1B-4000-824D-86BEFBEFE0BA}"/>
              </a:ext>
            </a:extLst>
          </p:cNvPr>
          <p:cNvGrpSpPr/>
          <p:nvPr/>
        </p:nvGrpSpPr>
        <p:grpSpPr>
          <a:xfrm>
            <a:off x="4422939" y="5207626"/>
            <a:ext cx="1656000" cy="1384662"/>
            <a:chOff x="4621192" y="5169644"/>
            <a:chExt cx="1656000" cy="1384662"/>
          </a:xfrm>
        </p:grpSpPr>
        <p:sp>
          <p:nvSpPr>
            <p:cNvPr id="20" name="Rectangle 122">
              <a:extLst>
                <a:ext uri="{FF2B5EF4-FFF2-40B4-BE49-F238E27FC236}">
                  <a16:creationId xmlns:a16="http://schemas.microsoft.com/office/drawing/2014/main" id="{C4546D70-2813-494A-89BC-CFC2A2251E36}"/>
                </a:ext>
              </a:extLst>
            </p:cNvPr>
            <p:cNvSpPr/>
            <p:nvPr/>
          </p:nvSpPr>
          <p:spPr>
            <a:xfrm>
              <a:off x="4621192" y="5561529"/>
              <a:ext cx="1656000" cy="992777"/>
            </a:xfrm>
            <a:prstGeom prst="rect">
              <a:avLst/>
            </a:prstGeom>
            <a:ln>
              <a:solidFill>
                <a:srgbClr val="14748A"/>
              </a:solidFill>
            </a:ln>
          </p:spPr>
          <p:txBody>
            <a:bodyPr wrap="square" lIns="72000" tIns="0" rIns="108000" bIns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50</a:t>
              </a:r>
              <a:b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</a:br>
              <a:r>
                <a:rPr lang="en-US" sz="2000" kern="0" dirty="0">
                  <a:solidFill>
                    <a:srgbClr val="14748A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billion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€ </a:t>
              </a:r>
            </a:p>
          </p:txBody>
        </p:sp>
        <p:sp>
          <p:nvSpPr>
            <p:cNvPr id="21" name="Rectangle 122">
              <a:extLst>
                <a:ext uri="{FF2B5EF4-FFF2-40B4-BE49-F238E27FC236}">
                  <a16:creationId xmlns:a16="http://schemas.microsoft.com/office/drawing/2014/main" id="{CFA3A86B-9CEF-493E-8CFC-2463ED8A01B3}"/>
                </a:ext>
              </a:extLst>
            </p:cNvPr>
            <p:cNvSpPr/>
            <p:nvPr/>
          </p:nvSpPr>
          <p:spPr>
            <a:xfrm>
              <a:off x="4621192" y="5169644"/>
              <a:ext cx="1656000" cy="396240"/>
            </a:xfrm>
            <a:prstGeom prst="rect">
              <a:avLst/>
            </a:prstGeom>
            <a:solidFill>
              <a:srgbClr val="E10069"/>
            </a:solidFill>
            <a:ln>
              <a:noFill/>
            </a:ln>
          </p:spPr>
          <p:txBody>
            <a:bodyPr wrap="square" lIns="72000" tIns="0" rIns="108000" bIns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Energy</a:t>
              </a:r>
            </a:p>
          </p:txBody>
        </p:sp>
      </p:grpSp>
      <p:grpSp>
        <p:nvGrpSpPr>
          <p:cNvPr id="22" name="Ryhmä 21">
            <a:extLst>
              <a:ext uri="{FF2B5EF4-FFF2-40B4-BE49-F238E27FC236}">
                <a16:creationId xmlns:a16="http://schemas.microsoft.com/office/drawing/2014/main" id="{30ED5AA2-BDF6-469B-8A84-F3D046BF846F}"/>
              </a:ext>
            </a:extLst>
          </p:cNvPr>
          <p:cNvGrpSpPr/>
          <p:nvPr/>
        </p:nvGrpSpPr>
        <p:grpSpPr>
          <a:xfrm>
            <a:off x="1116914" y="2008187"/>
            <a:ext cx="2158853" cy="2011885"/>
            <a:chOff x="5805557" y="5190788"/>
            <a:chExt cx="1620000" cy="1620000"/>
          </a:xfrm>
        </p:grpSpPr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E937E14A-EA2F-4029-BDC9-7B7D2A8AA2D8}"/>
                </a:ext>
              </a:extLst>
            </p:cNvPr>
            <p:cNvSpPr/>
            <p:nvPr/>
          </p:nvSpPr>
          <p:spPr>
            <a:xfrm>
              <a:off x="5805557" y="5190788"/>
              <a:ext cx="1620000" cy="162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4" name="Tekstiruutu 23">
              <a:extLst>
                <a:ext uri="{FF2B5EF4-FFF2-40B4-BE49-F238E27FC236}">
                  <a16:creationId xmlns:a16="http://schemas.microsoft.com/office/drawing/2014/main" id="{21AB6D5A-91DD-4178-8CFA-471826C0D036}"/>
                </a:ext>
              </a:extLst>
            </p:cNvPr>
            <p:cNvSpPr txBox="1"/>
            <p:nvPr/>
          </p:nvSpPr>
          <p:spPr>
            <a:xfrm>
              <a:off x="5881747" y="5489315"/>
              <a:ext cx="141040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srgbClr val="14748A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Northern Sweden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4748A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77</a:t>
              </a:r>
              <a:b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</a:br>
              <a:r>
                <a:rPr lang="en-US" kern="0" dirty="0">
                  <a:solidFill>
                    <a:srgbClr val="14748A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billion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€ </a:t>
              </a:r>
            </a:p>
          </p:txBody>
        </p:sp>
      </p:grpSp>
      <p:grpSp>
        <p:nvGrpSpPr>
          <p:cNvPr id="25" name="Ryhmä 24">
            <a:extLst>
              <a:ext uri="{FF2B5EF4-FFF2-40B4-BE49-F238E27FC236}">
                <a16:creationId xmlns:a16="http://schemas.microsoft.com/office/drawing/2014/main" id="{1B64A7EB-46A1-4F05-A76B-E8272714FF96}"/>
              </a:ext>
            </a:extLst>
          </p:cNvPr>
          <p:cNvGrpSpPr/>
          <p:nvPr/>
        </p:nvGrpSpPr>
        <p:grpSpPr>
          <a:xfrm>
            <a:off x="3530327" y="2407773"/>
            <a:ext cx="1440000" cy="1258646"/>
            <a:chOff x="3627303" y="5670041"/>
            <a:chExt cx="1410407" cy="1260000"/>
          </a:xfrm>
        </p:grpSpPr>
        <p:sp>
          <p:nvSpPr>
            <p:cNvPr id="26" name="Ellipsi 25">
              <a:extLst>
                <a:ext uri="{FF2B5EF4-FFF2-40B4-BE49-F238E27FC236}">
                  <a16:creationId xmlns:a16="http://schemas.microsoft.com/office/drawing/2014/main" id="{64759C60-B796-4E17-9087-20D550F3EEBB}"/>
                </a:ext>
              </a:extLst>
            </p:cNvPr>
            <p:cNvSpPr/>
            <p:nvPr/>
          </p:nvSpPr>
          <p:spPr>
            <a:xfrm>
              <a:off x="3702506" y="5670041"/>
              <a:ext cx="1260000" cy="126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7" name="Tekstiruutu 26">
              <a:extLst>
                <a:ext uri="{FF2B5EF4-FFF2-40B4-BE49-F238E27FC236}">
                  <a16:creationId xmlns:a16="http://schemas.microsoft.com/office/drawing/2014/main" id="{502A41E1-4FCF-4A23-BEAC-5829604743DD}"/>
                </a:ext>
              </a:extLst>
            </p:cNvPr>
            <p:cNvSpPr txBox="1"/>
            <p:nvPr/>
          </p:nvSpPr>
          <p:spPr>
            <a:xfrm>
              <a:off x="3627303" y="5850631"/>
              <a:ext cx="1410407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Northern Norway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35</a:t>
              </a:r>
              <a:b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</a:br>
              <a:r>
                <a:rPr lang="en-US" sz="1400" kern="0" dirty="0">
                  <a:solidFill>
                    <a:srgbClr val="14748A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billion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€ </a:t>
              </a:r>
            </a:p>
          </p:txBody>
        </p:sp>
      </p:grpSp>
      <p:grpSp>
        <p:nvGrpSpPr>
          <p:cNvPr id="28" name="Ryhmä 27">
            <a:extLst>
              <a:ext uri="{FF2B5EF4-FFF2-40B4-BE49-F238E27FC236}">
                <a16:creationId xmlns:a16="http://schemas.microsoft.com/office/drawing/2014/main" id="{6B605003-827E-44F9-A63D-11E0C82CD67C}"/>
              </a:ext>
            </a:extLst>
          </p:cNvPr>
          <p:cNvGrpSpPr/>
          <p:nvPr/>
        </p:nvGrpSpPr>
        <p:grpSpPr>
          <a:xfrm>
            <a:off x="5367805" y="2316419"/>
            <a:ext cx="1440000" cy="1440000"/>
            <a:chOff x="5941423" y="3571682"/>
            <a:chExt cx="1440000" cy="1440000"/>
          </a:xfrm>
        </p:grpSpPr>
        <p:sp>
          <p:nvSpPr>
            <p:cNvPr id="29" name="Ellipsi 28">
              <a:extLst>
                <a:ext uri="{FF2B5EF4-FFF2-40B4-BE49-F238E27FC236}">
                  <a16:creationId xmlns:a16="http://schemas.microsoft.com/office/drawing/2014/main" id="{8B88A648-9C51-4B21-A035-C2C9794AAA1B}"/>
                </a:ext>
              </a:extLst>
            </p:cNvPr>
            <p:cNvSpPr/>
            <p:nvPr/>
          </p:nvSpPr>
          <p:spPr>
            <a:xfrm>
              <a:off x="5941423" y="3571682"/>
              <a:ext cx="1440000" cy="14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Tekstiruutu 29">
              <a:extLst>
                <a:ext uri="{FF2B5EF4-FFF2-40B4-BE49-F238E27FC236}">
                  <a16:creationId xmlns:a16="http://schemas.microsoft.com/office/drawing/2014/main" id="{97E9E8CC-3053-4C03-A2B8-A7AA1D8E5471}"/>
                </a:ext>
              </a:extLst>
            </p:cNvPr>
            <p:cNvSpPr txBox="1"/>
            <p:nvPr/>
          </p:nvSpPr>
          <p:spPr>
            <a:xfrm>
              <a:off x="5956220" y="3820685"/>
              <a:ext cx="1410407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srgbClr val="14748A"/>
                  </a:solidFill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Northern Finland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4748A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47</a:t>
              </a:r>
              <a:b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</a:br>
              <a:r>
                <a:rPr lang="en-US" sz="1600" kern="0" dirty="0">
                  <a:solidFill>
                    <a:srgbClr val="14748A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billion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4748A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€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44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A1A834-149E-45E9-A61F-D37EE2FA3A27}"/>
              </a:ext>
            </a:extLst>
          </p:cNvPr>
          <p:cNvSpPr txBox="1">
            <a:spLocks/>
          </p:cNvSpPr>
          <p:nvPr/>
        </p:nvSpPr>
        <p:spPr>
          <a:xfrm>
            <a:off x="592048" y="580858"/>
            <a:ext cx="6540189" cy="109959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The North creates new, sustainable energy production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960A7B-4E16-4546-8AEF-6A99BAAA3D30}"/>
              </a:ext>
            </a:extLst>
          </p:cNvPr>
          <p:cNvSpPr txBox="1">
            <a:spLocks/>
          </p:cNvSpPr>
          <p:nvPr/>
        </p:nvSpPr>
        <p:spPr>
          <a:xfrm>
            <a:off x="592048" y="1785557"/>
            <a:ext cx="5356807" cy="3948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fi-FI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8" marR="0" lvl="0" indent="-1857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Climate-friendly, self-sustained</a:t>
            </a:r>
          </a:p>
          <a:p>
            <a:pPr marL="185738" marR="0" lvl="0" indent="-1857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Hydropower, wind power, bioeconomy, nuclear power</a:t>
            </a:r>
          </a:p>
          <a:p>
            <a:pPr marL="185738" marR="0" lvl="0" indent="-1857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Northern Ostrobothnia produces nearly 50% of Finnish wind power </a:t>
            </a:r>
          </a:p>
          <a:p>
            <a:pPr marL="185738" marR="0" lvl="0" indent="-1857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possibilities of hydrogen production</a:t>
            </a:r>
          </a:p>
          <a:p>
            <a:pPr marL="185738" marR="0" lvl="0" indent="-1857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Industrial investments where green energy is available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E1C13FF-FA65-4E98-90B5-FCB7F3559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273" y="2"/>
            <a:ext cx="2606039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20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F5E5AC49-8BB1-484D-B224-ACD3CAE6A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0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C0B97F27-A3F9-4FCF-81E3-7B152202EE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623152"/>
            <a:ext cx="7710663" cy="5234848"/>
          </a:xfrm>
          <a:prstGeom prst="rect">
            <a:avLst/>
          </a:prstGeom>
        </p:spPr>
      </p:pic>
      <p:sp>
        <p:nvSpPr>
          <p:cNvPr id="14" name="Suorakulmio 13">
            <a:extLst>
              <a:ext uri="{FF2B5EF4-FFF2-40B4-BE49-F238E27FC236}">
                <a16:creationId xmlns:a16="http://schemas.microsoft.com/office/drawing/2014/main" id="{87677728-4397-44CA-BA3C-86D55AB3D271}"/>
              </a:ext>
            </a:extLst>
          </p:cNvPr>
          <p:cNvSpPr/>
          <p:nvPr/>
        </p:nvSpPr>
        <p:spPr>
          <a:xfrm>
            <a:off x="7710662" y="1621583"/>
            <a:ext cx="5040149" cy="5236417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FE795934-7F26-49F7-A1A3-017A7B6D5477}"/>
              </a:ext>
            </a:extLst>
          </p:cNvPr>
          <p:cNvSpPr/>
          <p:nvPr/>
        </p:nvSpPr>
        <p:spPr>
          <a:xfrm>
            <a:off x="7922919" y="1770340"/>
            <a:ext cx="4201030" cy="122829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/>
                <a:ea typeface="Segoe UI Black"/>
                <a:cs typeface="Segoe UI"/>
              </a:rPr>
              <a:t>Abundace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/>
                <a:ea typeface="Segoe UI Black"/>
                <a:cs typeface="Segoe UI"/>
              </a:rPr>
              <a:t> of green electricity makes it  competitive.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/>
              <a:ea typeface="Segoe UI Black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/>
                <a:ea typeface="Segoe UI Black"/>
                <a:cs typeface="Segoe UI"/>
              </a:rPr>
              <a:t>Infrastructure projects catalyse.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/>
              <a:ea typeface="Segoe UI Black"/>
              <a:cs typeface="Segoe UI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F7AC0470-1E82-436B-8175-D80CDD9E4FB8}"/>
              </a:ext>
            </a:extLst>
          </p:cNvPr>
          <p:cNvSpPr txBox="1"/>
          <p:nvPr/>
        </p:nvSpPr>
        <p:spPr>
          <a:xfrm>
            <a:off x="7922920" y="4429205"/>
            <a:ext cx="403574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/>
                <a:ea typeface="Segoe UI Black"/>
                <a:cs typeface="Segoe UI"/>
              </a:rPr>
              <a:t>Public-private commitment and collaboration enables. 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8E8FB9-CD9B-4CAA-8FE9-7EE48B8DB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961" y="650340"/>
            <a:ext cx="10376647" cy="75692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Hydrogen Valley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CB6BA8-EBAB-40A5-9D01-35448F3AEEBA}"/>
              </a:ext>
            </a:extLst>
          </p:cNvPr>
          <p:cNvSpPr/>
          <p:nvPr/>
        </p:nvSpPr>
        <p:spPr>
          <a:xfrm>
            <a:off x="68051" y="1817418"/>
            <a:ext cx="289399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Possible hydrogen concentrations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 the Bothnian Bay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and planned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Nordic Hydrogen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Route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1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usi Oulu teema">
  <a:themeElements>
    <a:clrScheme name="Mukautettu 32">
      <a:dk1>
        <a:srgbClr val="000000"/>
      </a:dk1>
      <a:lt1>
        <a:sysClr val="window" lastClr="FFFFFF"/>
      </a:lt1>
      <a:dk2>
        <a:srgbClr val="001E96"/>
      </a:dk2>
      <a:lt2>
        <a:srgbClr val="DEE6EA"/>
      </a:lt2>
      <a:accent1>
        <a:srgbClr val="001E96"/>
      </a:accent1>
      <a:accent2>
        <a:srgbClr val="E10069"/>
      </a:accent2>
      <a:accent3>
        <a:srgbClr val="00DBFF"/>
      </a:accent3>
      <a:accent4>
        <a:srgbClr val="008CFF"/>
      </a:accent4>
      <a:accent5>
        <a:srgbClr val="FAAF3C"/>
      </a:accent5>
      <a:accent6>
        <a:srgbClr val="F05A5A"/>
      </a:accent6>
      <a:hlink>
        <a:srgbClr val="0563C1"/>
      </a:hlink>
      <a:folHlink>
        <a:srgbClr val="954F72"/>
      </a:folHlink>
    </a:clrScheme>
    <a:fontScheme name="Segoe 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usi Oulu teema" id="{776BDF78-BE0F-4F1C-8265-5722D4093705}" vid="{EDF2EC8A-A156-4E03-A7B4-373F213FEA84}"/>
    </a:ext>
  </a:extLst>
</a:theme>
</file>

<file path=ppt/theme/theme2.xml><?xml version="1.0" encoding="utf-8"?>
<a:theme xmlns:a="http://schemas.openxmlformats.org/drawingml/2006/main" name="1_Uusi Oulu teema">
  <a:themeElements>
    <a:clrScheme name="Mukautettu 32">
      <a:dk1>
        <a:srgbClr val="000000"/>
      </a:dk1>
      <a:lt1>
        <a:sysClr val="window" lastClr="FFFFFF"/>
      </a:lt1>
      <a:dk2>
        <a:srgbClr val="001E96"/>
      </a:dk2>
      <a:lt2>
        <a:srgbClr val="DEE6EA"/>
      </a:lt2>
      <a:accent1>
        <a:srgbClr val="001E96"/>
      </a:accent1>
      <a:accent2>
        <a:srgbClr val="E10069"/>
      </a:accent2>
      <a:accent3>
        <a:srgbClr val="00DBFF"/>
      </a:accent3>
      <a:accent4>
        <a:srgbClr val="008CFF"/>
      </a:accent4>
      <a:accent5>
        <a:srgbClr val="FAAF3C"/>
      </a:accent5>
      <a:accent6>
        <a:srgbClr val="F05A5A"/>
      </a:accent6>
      <a:hlink>
        <a:srgbClr val="0563C1"/>
      </a:hlink>
      <a:folHlink>
        <a:srgbClr val="954F72"/>
      </a:folHlink>
    </a:clrScheme>
    <a:fontScheme name="Segoe 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usi Oulu teema" id="{776BDF78-BE0F-4F1C-8265-5722D4093705}" vid="{EDF2EC8A-A156-4E03-A7B4-373F213FEA84}"/>
    </a:ext>
  </a:extLst>
</a:theme>
</file>

<file path=ppt/theme/theme3.xml><?xml version="1.0" encoding="utf-8"?>
<a:theme xmlns:a="http://schemas.openxmlformats.org/drawingml/2006/main" name="1_Mukautettu suunnittelumalli">
  <a:themeElements>
    <a:clrScheme name="Oulu2017">
      <a:dk1>
        <a:sysClr val="windowText" lastClr="000000"/>
      </a:dk1>
      <a:lt1>
        <a:sysClr val="window" lastClr="FFFFFF"/>
      </a:lt1>
      <a:dk2>
        <a:srgbClr val="2D414B"/>
      </a:dk2>
      <a:lt2>
        <a:srgbClr val="D2DCE1"/>
      </a:lt2>
      <a:accent1>
        <a:srgbClr val="E10069"/>
      </a:accent1>
      <a:accent2>
        <a:srgbClr val="00AFD7"/>
      </a:accent2>
      <a:accent3>
        <a:srgbClr val="F08C00"/>
      </a:accent3>
      <a:accent4>
        <a:srgbClr val="2DAA37"/>
      </a:accent4>
      <a:accent5>
        <a:srgbClr val="007896"/>
      </a:accent5>
      <a:accent6>
        <a:srgbClr val="9B004B"/>
      </a:accent6>
      <a:hlink>
        <a:srgbClr val="FFFFFF"/>
      </a:hlink>
      <a:folHlink>
        <a:srgbClr val="FFC5E0"/>
      </a:folHlink>
    </a:clrScheme>
    <a:fontScheme name="Ouka2017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-Powerpoint-pohja.pptx" id="{C53EF7E5-DD55-41E8-A66D-92AED92AD11E}" vid="{E948B907-F305-4B17-B989-1356EF0D1CDD}"/>
    </a:ext>
  </a:extLst>
</a:theme>
</file>

<file path=ppt/theme/theme5.xml><?xml version="1.0" encoding="utf-8"?>
<a:theme xmlns:a="http://schemas.openxmlformats.org/drawingml/2006/main" name="oulu_powerpointpohja2018">
  <a:themeElements>
    <a:clrScheme name="Oulu2018">
      <a:dk1>
        <a:sysClr val="windowText" lastClr="000000"/>
      </a:dk1>
      <a:lt1>
        <a:sysClr val="window" lastClr="FFFFFF"/>
      </a:lt1>
      <a:dk2>
        <a:srgbClr val="2D414B"/>
      </a:dk2>
      <a:lt2>
        <a:srgbClr val="D2DCE1"/>
      </a:lt2>
      <a:accent1>
        <a:srgbClr val="E10069"/>
      </a:accent1>
      <a:accent2>
        <a:srgbClr val="F08C00"/>
      </a:accent2>
      <a:accent3>
        <a:srgbClr val="00AFD7"/>
      </a:accent3>
      <a:accent4>
        <a:srgbClr val="2DAA37"/>
      </a:accent4>
      <a:accent5>
        <a:srgbClr val="007896"/>
      </a:accent5>
      <a:accent6>
        <a:srgbClr val="9B004B"/>
      </a:accent6>
      <a:hlink>
        <a:srgbClr val="E10069"/>
      </a:hlink>
      <a:folHlink>
        <a:srgbClr val="0083A1"/>
      </a:folHlink>
    </a:clrScheme>
    <a:fontScheme name="Oulu2019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-Powerpoint-pohja.pptx" id="{C53EF7E5-DD55-41E8-A66D-92AED92AD11E}" vid="{E948B907-F305-4B17-B989-1356EF0D1CDD}"/>
    </a:ext>
  </a:extLst>
</a:theme>
</file>

<file path=ppt/theme/theme7.xml><?xml version="1.0" encoding="utf-8"?>
<a:theme xmlns:a="http://schemas.openxmlformats.org/drawingml/2006/main" name="2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6_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Uusi Oulu teema</Template>
  <TotalTime>3575</TotalTime>
  <Words>1119</Words>
  <Application>Microsoft Office PowerPoint</Application>
  <PresentationFormat>Laajakuva</PresentationFormat>
  <Paragraphs>174</Paragraphs>
  <Slides>20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8</vt:i4>
      </vt:variant>
      <vt:variant>
        <vt:lpstr>Dian otsikot</vt:lpstr>
      </vt:variant>
      <vt:variant>
        <vt:i4>20</vt:i4>
      </vt:variant>
    </vt:vector>
  </HeadingPairs>
  <TitlesOfParts>
    <vt:vector size="37" baseType="lpstr">
      <vt:lpstr>Ageo</vt:lpstr>
      <vt:lpstr>Arial</vt:lpstr>
      <vt:lpstr>Calibri</vt:lpstr>
      <vt:lpstr>Calibri Light</vt:lpstr>
      <vt:lpstr>Segoe UI</vt:lpstr>
      <vt:lpstr>Segoe UI Black</vt:lpstr>
      <vt:lpstr>Segoe UI Light</vt:lpstr>
      <vt:lpstr>Segoe UI Semibold</vt:lpstr>
      <vt:lpstr>Segoe UI Symbol</vt:lpstr>
      <vt:lpstr>Uusi Oulu teema</vt:lpstr>
      <vt:lpstr>1_Uusi Oulu teema</vt:lpstr>
      <vt:lpstr>1_Mukautettu suunnittelumalli</vt:lpstr>
      <vt:lpstr>1_Office-teema</vt:lpstr>
      <vt:lpstr>oulu_powerpointpohja2018</vt:lpstr>
      <vt:lpstr>5_Office-teema</vt:lpstr>
      <vt:lpstr>21_Office-teema</vt:lpstr>
      <vt:lpstr>26_Office-teema</vt:lpstr>
      <vt:lpstr>City of Oulu</vt:lpstr>
      <vt:lpstr>OULU</vt:lpstr>
      <vt:lpstr>PowerPoint-esitys</vt:lpstr>
      <vt:lpstr>PowerPoint-esitys</vt:lpstr>
      <vt:lpstr>PowerPoint-esitys</vt:lpstr>
      <vt:lpstr>Huge investments  planned in Barents Region</vt:lpstr>
      <vt:lpstr>PowerPoint-esitys</vt:lpstr>
      <vt:lpstr>PowerPoint-esitys</vt:lpstr>
      <vt:lpstr>Hydrogen Valley</vt:lpstr>
      <vt:lpstr>PowerPoint-esitys</vt:lpstr>
      <vt:lpstr>BusinessOulu International services and activities</vt:lpstr>
      <vt:lpstr>BusinessOulu - partner for companies and enabler of the growth</vt:lpstr>
      <vt:lpstr>PowerPoint-esitys</vt:lpstr>
      <vt:lpstr>PowerPoint-esitys</vt:lpstr>
      <vt:lpstr>Why business ecosystem development?</vt:lpstr>
      <vt:lpstr>PowerPoint-esitys</vt:lpstr>
      <vt:lpstr>PowerPoint-esitys</vt:lpstr>
      <vt:lpstr>PowerPoint-esitys</vt:lpstr>
      <vt:lpstr>External evaluation 2017-2022 results of development work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Ajankohtaista Oulussa</dc:title>
  <dc:creator>Rönnholm Juuso</dc:creator>
  <cp:lastModifiedBy>Savolainen Sanna</cp:lastModifiedBy>
  <cp:revision>16</cp:revision>
  <dcterms:created xsi:type="dcterms:W3CDTF">2021-11-26T07:03:28Z</dcterms:created>
  <dcterms:modified xsi:type="dcterms:W3CDTF">2023-06-05T09:35:39Z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2021-11-26T07:03:29Z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da1a1e4b-699d-4876-8820-033671a8ee73</vt:lpwstr>
  </property>
  <property fmtid="{D5CDD505-2E9C-101B-9397-08002B2CF9AE}" pid="8" name="MSIP_Label_e7f2b28d-54cf-44b6-aad9-6a2b7fb652a6_ContentBits">
    <vt:lpwstr>0</vt:lpwstr>
  </property>
</Properties>
</file>